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5"/>
  </p:notesMasterIdLst>
  <p:handoutMasterIdLst>
    <p:handoutMasterId r:id="rId16"/>
  </p:handoutMasterIdLst>
  <p:sldIdLst>
    <p:sldId id="2615" r:id="rId2"/>
    <p:sldId id="2668" r:id="rId3"/>
    <p:sldId id="2691" r:id="rId4"/>
    <p:sldId id="2692" r:id="rId5"/>
    <p:sldId id="2693" r:id="rId6"/>
    <p:sldId id="2694" r:id="rId7"/>
    <p:sldId id="2695" r:id="rId8"/>
    <p:sldId id="2696" r:id="rId9"/>
    <p:sldId id="2697" r:id="rId10"/>
    <p:sldId id="2698" r:id="rId11"/>
    <p:sldId id="2702" r:id="rId12"/>
    <p:sldId id="2686" r:id="rId13"/>
    <p:sldId id="2687" r:id="rId14"/>
  </p:sldIdLst>
  <p:sldSz cx="9144000" cy="5143500" type="screen16x9"/>
  <p:notesSz cx="9945688"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596C"/>
    <a:srgbClr val="1AAD96"/>
    <a:srgbClr val="2D9A17"/>
    <a:srgbClr val="028EAA"/>
    <a:srgbClr val="D8ECA3"/>
    <a:srgbClr val="F1CFF3"/>
    <a:srgbClr val="DC10B1"/>
    <a:srgbClr val="FF40FF"/>
    <a:srgbClr val="794A8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73454" autoAdjust="0"/>
  </p:normalViewPr>
  <p:slideViewPr>
    <p:cSldViewPr snapToObjects="1">
      <p:cViewPr varScale="1">
        <p:scale>
          <a:sx n="130" d="100"/>
          <a:sy n="130" d="100"/>
        </p:scale>
        <p:origin x="1880"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Objects="1">
      <p:cViewPr varScale="1">
        <p:scale>
          <a:sx n="129" d="100"/>
          <a:sy n="129" d="100"/>
        </p:scale>
        <p:origin x="2400" y="200"/>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5634038" y="6513513"/>
            <a:ext cx="4310062" cy="344487"/>
          </a:xfrm>
          <a:prstGeom prst="rect">
            <a:avLst/>
          </a:prstGeom>
        </p:spPr>
        <p:txBody>
          <a:bodyPr vert="horz" lIns="91440" tIns="45720" rIns="91440" bIns="45720" rtlCol="0" anchor="b"/>
          <a:lstStyle>
            <a:lvl1pPr algn="r">
              <a:defRPr sz="1200"/>
            </a:lvl1pPr>
          </a:lstStyle>
          <a:p>
            <a:fld id="{7EE6DF5A-0D51-45F1-ACB0-8562836A802D}" type="slidenum">
              <a:rPr lang="en-US" smtClean="0"/>
              <a:t>‹#›</a:t>
            </a:fld>
            <a:endParaRPr lang="en-US"/>
          </a:p>
        </p:txBody>
      </p:sp>
    </p:spTree>
    <p:extLst>
      <p:ext uri="{BB962C8B-B14F-4D97-AF65-F5344CB8AC3E}">
        <p14:creationId xmlns:p14="http://schemas.microsoft.com/office/powerpoint/2010/main" val="30158279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634164" y="0"/>
            <a:ext cx="4309798"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11/27/20</a:t>
            </a:fld>
            <a:endParaRPr lang="en-US" dirty="0"/>
          </a:p>
        </p:txBody>
      </p:sp>
      <p:sp>
        <p:nvSpPr>
          <p:cNvPr id="4" name="Slide Image Placeholder 3"/>
          <p:cNvSpPr>
            <a:spLocks noGrp="1" noRot="1" noChangeAspect="1"/>
          </p:cNvSpPr>
          <p:nvPr>
            <p:ph type="sldImg" idx="2"/>
          </p:nvPr>
        </p:nvSpPr>
        <p:spPr>
          <a:xfrm>
            <a:off x="2686050" y="514350"/>
            <a:ext cx="4573588"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4309798"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634164" y="6513513"/>
            <a:ext cx="4309798"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a:t>
            </a:fld>
            <a:endParaRPr lang="en-US" dirty="0"/>
          </a:p>
        </p:txBody>
      </p:sp>
    </p:spTree>
    <p:extLst>
      <p:ext uri="{BB962C8B-B14F-4D97-AF65-F5344CB8AC3E}">
        <p14:creationId xmlns:p14="http://schemas.microsoft.com/office/powerpoint/2010/main" val="2360305942"/>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2548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lgn="l" rtl="0">
              <a:spcBef>
                <a:spcPts val="600"/>
              </a:spcBef>
              <a:spcAft>
                <a:spcPts val="0"/>
              </a:spcAft>
              <a:buClr>
                <a:schemeClr val="dk1"/>
              </a:buClr>
              <a:buSzPts val="1680"/>
              <a:buFont typeface="Arial"/>
              <a:buNone/>
            </a:pPr>
            <a:r>
              <a:rPr lang="en-US" sz="1200" b="1" dirty="0">
                <a:latin typeface="Arial"/>
                <a:ea typeface="Arial"/>
                <a:cs typeface="Arial"/>
                <a:sym typeface="Arial"/>
              </a:rPr>
              <a:t>Say to group:</a:t>
            </a:r>
            <a:r>
              <a:rPr lang="en-US" sz="1200" dirty="0">
                <a:latin typeface="Arial"/>
                <a:ea typeface="Arial"/>
                <a:cs typeface="Arial"/>
                <a:sym typeface="Arial"/>
              </a:rPr>
              <a:t> 2011 research showed that Inuit women, while having a strong entrepreneurial spirit, have had challenges building business because of a lack of strong business peer support.  The IWBN was formed as a pilot project with their goal being to provide a network for Inuit women entrepreneurs to share support, guidance, experience and resources</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71224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Say to Group:</a:t>
            </a:r>
            <a:r>
              <a:rPr lang="en-US" sz="1200" dirty="0"/>
              <a:t> Let’s put all your thinking around this into a plan.  Look at the notes you’ve already taken.  Think about the things you’ve discussed during this workshop.</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Notes to Deliverer: have participants write out 3 action steps (with the further details as outlined above) that they  can take starting soon (tomorrow, next week), to begin actively building your network.  Participants can share once they’ve written them down.</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99185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02867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60898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61119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200" b="1" dirty="0">
                <a:latin typeface="Arial"/>
                <a:ea typeface="Arial"/>
                <a:cs typeface="Arial"/>
                <a:sym typeface="Arial"/>
              </a:rPr>
              <a:t>Say to Group</a:t>
            </a:r>
            <a:r>
              <a:rPr lang="en-US" sz="1200" dirty="0">
                <a:latin typeface="Arial"/>
                <a:ea typeface="Arial"/>
                <a:cs typeface="Arial"/>
                <a:sym typeface="Arial"/>
              </a:rPr>
              <a:t>: Some entrepreneurs starting out are lucky and have 1 or 2 or 3 people that support and help them.  They came across them organically or by chance as the business (idea) developed and grew and they get comfortable relying on that.. Or we might not have a circle of support at all. As we grow into new roles though, we can’t just rely on the circle of support we had back in the old days. That’s like trying to feed a growing dog the milk it had as a young pup and expecting it to grow. It needs different sources of energy now!</a:t>
            </a:r>
          </a:p>
          <a:p>
            <a:pPr marL="0" lvl="0" indent="0" algn="l" rtl="0">
              <a:lnSpc>
                <a:spcPct val="115000"/>
              </a:lnSpc>
              <a:spcBef>
                <a:spcPts val="0"/>
              </a:spcBef>
              <a:spcAft>
                <a:spcPts val="0"/>
              </a:spcAft>
              <a:buNone/>
            </a:pPr>
            <a:endParaRPr lang="en-US"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dirty="0">
                <a:latin typeface="Arial"/>
                <a:ea typeface="Arial"/>
                <a:cs typeface="Arial"/>
                <a:sym typeface="Arial"/>
              </a:rPr>
              <a:t>Networking is important your personal growth as business leader, and to your business’ development. Business is about relationships, about the people. By exploring new relationships and surrounding yourself with people who share a similar drive and vision, you are more likely to find  potential clients, partners, collaborators, and business peers.  It’s also important to have a network of friends and mentors to just draw energy from and keep you going when you’re facing challenges or feeling down or stuck.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7141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spcBef>
                <a:spcPts val="0"/>
              </a:spcBef>
              <a:spcAft>
                <a:spcPts val="0"/>
              </a:spcAft>
              <a:buNone/>
            </a:pPr>
            <a:endParaRPr lang="en-CA" sz="1200" dirty="0">
              <a:latin typeface="Arial"/>
              <a:ea typeface="Arial"/>
              <a:cs typeface="Arial"/>
              <a:sym typeface="Arial"/>
            </a:endParaRPr>
          </a:p>
          <a:p>
            <a:pPr marL="0" lvl="0" indent="0" algn="l" rtl="0">
              <a:spcBef>
                <a:spcPts val="0"/>
              </a:spcBef>
              <a:spcAft>
                <a:spcPts val="0"/>
              </a:spcAft>
              <a:buNone/>
            </a:pPr>
            <a:r>
              <a:rPr lang="en-CA" sz="1200" b="1" dirty="0">
                <a:latin typeface="Arial"/>
                <a:ea typeface="Arial"/>
                <a:cs typeface="Arial"/>
                <a:sym typeface="Arial"/>
              </a:rPr>
              <a:t>Say to Group:</a:t>
            </a:r>
            <a:r>
              <a:rPr lang="en-CA" sz="1200" dirty="0">
                <a:latin typeface="Arial"/>
                <a:ea typeface="Arial"/>
                <a:cs typeface="Arial"/>
                <a:sym typeface="Arial"/>
              </a:rPr>
              <a:t> there are challenges to networking that all entrepreneurs face, and then those that are particular to a specific context, such as living in the North.</a:t>
            </a:r>
          </a:p>
          <a:p>
            <a:pPr marL="0" lvl="0" indent="0" algn="l" rtl="0">
              <a:spcBef>
                <a:spcPts val="0"/>
              </a:spcBef>
              <a:spcAft>
                <a:spcPts val="0"/>
              </a:spcAft>
              <a:buNone/>
            </a:pPr>
            <a:r>
              <a:rPr lang="en-CA" sz="1200" b="1" dirty="0">
                <a:latin typeface="Arial"/>
                <a:ea typeface="Arial"/>
                <a:cs typeface="Arial"/>
                <a:sym typeface="Arial"/>
              </a:rPr>
              <a:t>Group Discussion: </a:t>
            </a:r>
            <a:r>
              <a:rPr lang="en-CA" sz="1200" dirty="0">
                <a:latin typeface="Arial"/>
                <a:ea typeface="Arial"/>
                <a:cs typeface="Arial"/>
                <a:sym typeface="Arial"/>
              </a:rPr>
              <a:t>What are your biggest challenges in networking that you are experiencing already right now? If you don’t yet have a business, what can you imagine they might be for your business?</a:t>
            </a:r>
          </a:p>
          <a:p>
            <a:pPr marL="0" lvl="0" indent="0" algn="l" rtl="0">
              <a:spcBef>
                <a:spcPts val="0"/>
              </a:spcBef>
              <a:spcAft>
                <a:spcPts val="0"/>
              </a:spcAft>
              <a:buNone/>
            </a:pPr>
            <a:endParaRPr lang="en-CA" sz="1200" dirty="0">
              <a:latin typeface="Arial"/>
              <a:ea typeface="Arial"/>
              <a:cs typeface="Arial"/>
              <a:sym typeface="Arial"/>
            </a:endParaRPr>
          </a:p>
          <a:p>
            <a:pPr marL="0" lvl="0" indent="0" algn="l" rtl="0">
              <a:spcBef>
                <a:spcPts val="0"/>
              </a:spcBef>
              <a:spcAft>
                <a:spcPts val="0"/>
              </a:spcAft>
              <a:buNone/>
            </a:pPr>
            <a:r>
              <a:rPr lang="en-CA" sz="1200" b="1" dirty="0">
                <a:latin typeface="Arial"/>
                <a:ea typeface="Arial"/>
                <a:cs typeface="Arial"/>
                <a:sym typeface="Arial"/>
              </a:rPr>
              <a:t>Note to Deliverer:</a:t>
            </a:r>
            <a:r>
              <a:rPr lang="en-CA" sz="1200" dirty="0">
                <a:latin typeface="Arial"/>
                <a:ea typeface="Arial"/>
                <a:cs typeface="Arial"/>
                <a:sym typeface="Arial"/>
              </a:rPr>
              <a:t> take what comes out of the discussion and integrate it or add it to the challenges listed on the slide. Go over them one by one:</a:t>
            </a:r>
          </a:p>
          <a:p>
            <a:pPr marL="0" lvl="0" indent="0" algn="l" rtl="0">
              <a:spcBef>
                <a:spcPts val="0"/>
              </a:spcBef>
              <a:spcAft>
                <a:spcPts val="0"/>
              </a:spcAft>
              <a:buNone/>
            </a:pPr>
            <a:br>
              <a:rPr lang="en-CA" sz="1200" dirty="0">
                <a:latin typeface="Arial"/>
                <a:ea typeface="Arial"/>
                <a:cs typeface="Arial"/>
                <a:sym typeface="Arial"/>
              </a:rPr>
            </a:br>
            <a:r>
              <a:rPr lang="en-CA" sz="1200" b="1" dirty="0">
                <a:latin typeface="Arial"/>
                <a:ea typeface="Arial"/>
                <a:cs typeface="Arial"/>
                <a:sym typeface="Arial"/>
              </a:rPr>
              <a:t>Say to Group: </a:t>
            </a:r>
            <a:r>
              <a:rPr lang="en-CA" sz="1200" dirty="0">
                <a:latin typeface="Arial"/>
                <a:ea typeface="Arial"/>
                <a:cs typeface="Arial"/>
                <a:sym typeface="Arial"/>
              </a:rPr>
              <a:t>Many of us feel too shy to share our business vision and challenges with our existing and new networks. Culturally, this might be true for Inuit women, but it is often true for women in general. If we  talk too much about ourselves or our business, especially in front of a mixed group: it might feel to much like boasting or seem self-absorbed. Or, in our communities, with the people you know and </a:t>
            </a:r>
            <a:r>
              <a:rPr lang="en-CA" sz="1200" dirty="0">
                <a:solidFill>
                  <a:srgbClr val="000000"/>
                </a:solidFill>
                <a:highlight>
                  <a:srgbClr val="FFFFFF"/>
                </a:highlight>
                <a:latin typeface="Arial"/>
                <a:ea typeface="Arial"/>
                <a:cs typeface="Arial"/>
                <a:sym typeface="Arial"/>
              </a:rPr>
              <a:t>where everyone knows everyone, some people  may have old  (maybe even negative but not necessarily)  ideas about us. There's a need to reinvent yourself and get people to see the "new you"</a:t>
            </a:r>
            <a:r>
              <a:rPr lang="en-CA" sz="1200" dirty="0">
                <a:solidFill>
                  <a:srgbClr val="000000"/>
                </a:solidFill>
                <a:latin typeface="Arial"/>
                <a:ea typeface="Arial"/>
                <a:cs typeface="Arial"/>
                <a:sym typeface="Arial"/>
              </a:rPr>
              <a:t>.  </a:t>
            </a:r>
            <a:r>
              <a:rPr lang="en-CA" sz="1200" dirty="0">
                <a:latin typeface="Arial"/>
                <a:ea typeface="Arial"/>
                <a:cs typeface="Arial"/>
                <a:sym typeface="Arial"/>
              </a:rPr>
              <a:t>At the same time, there is a traditional value of community sharing and relying on each other as part of Inuit culture.</a:t>
            </a:r>
            <a:endParaRPr lang="en-CA" sz="1200" dirty="0">
              <a:solidFill>
                <a:srgbClr val="000000"/>
              </a:solidFill>
              <a:latin typeface="Arial"/>
              <a:ea typeface="Arial"/>
              <a:cs typeface="Arial"/>
              <a:sym typeface="Arial"/>
            </a:endParaRPr>
          </a:p>
          <a:p>
            <a:pPr marL="0" lvl="0" indent="0" algn="l" rtl="0">
              <a:spcBef>
                <a:spcPts val="0"/>
              </a:spcBef>
              <a:spcAft>
                <a:spcPts val="0"/>
              </a:spcAft>
              <a:buNone/>
            </a:pPr>
            <a:r>
              <a:rPr lang="en-CA" sz="1200" dirty="0">
                <a:latin typeface="Arial"/>
                <a:ea typeface="Arial"/>
                <a:cs typeface="Arial"/>
                <a:sym typeface="Arial"/>
              </a:rPr>
              <a:t>If we have a short, clear sentence or two that describe our business and why we do what we do, and we practice saying it, it becomes easier.</a:t>
            </a:r>
          </a:p>
          <a:p>
            <a:pPr marL="0" lvl="0" indent="0" algn="l" rtl="0">
              <a:spcBef>
                <a:spcPts val="0"/>
              </a:spcBef>
              <a:spcAft>
                <a:spcPts val="0"/>
              </a:spcAft>
              <a:buNone/>
            </a:pPr>
            <a:r>
              <a:rPr lang="en-CA" sz="1200" dirty="0">
                <a:latin typeface="Arial"/>
                <a:ea typeface="Arial"/>
                <a:cs typeface="Arial"/>
                <a:sym typeface="Arial"/>
              </a:rPr>
              <a:t>Remember: if you don’t share your dreams or vision, no one can get excited about them with you!  You will find most people want to help in some way, or be a part of them, even if it is just support.  If the people around you aren’t supportive, all the more reason to expand your network to people who do!!</a:t>
            </a:r>
          </a:p>
          <a:p>
            <a:pPr marL="0" lvl="0" indent="0" algn="l" rtl="0">
              <a:spcBef>
                <a:spcPts val="0"/>
              </a:spcBef>
              <a:spcAft>
                <a:spcPts val="0"/>
              </a:spcAft>
              <a:buNone/>
            </a:pPr>
            <a:endParaRPr lang="en-CA" sz="1200" dirty="0">
              <a:latin typeface="Arial"/>
              <a:ea typeface="Arial"/>
              <a:cs typeface="Arial"/>
              <a:sym typeface="Arial"/>
            </a:endParaRPr>
          </a:p>
          <a:p>
            <a:pPr marL="0" lvl="0" indent="0" algn="l" rtl="0">
              <a:spcBef>
                <a:spcPts val="0"/>
              </a:spcBef>
              <a:spcAft>
                <a:spcPts val="0"/>
              </a:spcAft>
              <a:buNone/>
            </a:pPr>
            <a:endParaRPr lang="en-CA" sz="1200" dirty="0">
              <a:latin typeface="Arial"/>
              <a:ea typeface="Arial"/>
              <a:cs typeface="Arial"/>
              <a:sym typeface="Arial"/>
            </a:endParaRPr>
          </a:p>
          <a:p>
            <a:pPr marL="0" lvl="0" indent="0" algn="l" rtl="0">
              <a:spcBef>
                <a:spcPts val="0"/>
              </a:spcBef>
              <a:spcAft>
                <a:spcPts val="0"/>
              </a:spcAft>
              <a:buNone/>
            </a:pPr>
            <a:r>
              <a:rPr lang="en-CA" sz="1200" b="1" dirty="0">
                <a:latin typeface="Arial"/>
                <a:ea typeface="Arial"/>
                <a:cs typeface="Arial"/>
                <a:sym typeface="Arial"/>
              </a:rPr>
              <a:t>Activity:</a:t>
            </a:r>
          </a:p>
          <a:p>
            <a:pPr marL="0" lvl="0" indent="0" algn="l" rtl="0">
              <a:spcBef>
                <a:spcPts val="0"/>
              </a:spcBef>
              <a:spcAft>
                <a:spcPts val="0"/>
              </a:spcAft>
              <a:buNone/>
            </a:pPr>
            <a:r>
              <a:rPr lang="en-CA" sz="1200" b="1" dirty="0">
                <a:latin typeface="Arial"/>
                <a:ea typeface="Arial"/>
                <a:cs typeface="Arial"/>
                <a:sym typeface="Arial"/>
              </a:rPr>
              <a:t>Say to Group:</a:t>
            </a:r>
            <a:r>
              <a:rPr lang="en-CA" sz="1200" dirty="0">
                <a:latin typeface="Arial"/>
                <a:ea typeface="Arial"/>
                <a:cs typeface="Arial"/>
                <a:sym typeface="Arial"/>
              </a:rPr>
              <a:t> Let’s roll up our sleeves and tackle this first group of general challenges - ON NEXT SLIDE</a:t>
            </a:r>
          </a:p>
          <a:p>
            <a:pPr marL="0" lvl="0" indent="0" algn="l" rtl="0">
              <a:spcBef>
                <a:spcPts val="0"/>
              </a:spcBef>
              <a:spcAft>
                <a:spcPts val="0"/>
              </a:spcAft>
              <a:buNone/>
            </a:pPr>
            <a:endParaRPr lang="en-CA" sz="1200" dirty="0">
              <a:latin typeface="Arial"/>
              <a:ea typeface="Arial"/>
              <a:cs typeface="Arial"/>
              <a:sym typeface="Arial"/>
            </a:endParaRPr>
          </a:p>
          <a:p>
            <a:pPr marL="0" lvl="0" indent="0" algn="l" rtl="0">
              <a:spcBef>
                <a:spcPts val="0"/>
              </a:spcBef>
              <a:spcAft>
                <a:spcPts val="0"/>
              </a:spcAft>
              <a:buNone/>
            </a:pPr>
            <a:r>
              <a:rPr lang="en-CA" sz="1200" dirty="0">
                <a:latin typeface="Arial"/>
                <a:ea typeface="Arial"/>
                <a:cs typeface="Arial"/>
                <a:sym typeface="Arial"/>
              </a:rPr>
              <a:t>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05831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spcBef>
                <a:spcPts val="0"/>
              </a:spcBef>
              <a:spcAft>
                <a:spcPts val="0"/>
              </a:spcAft>
              <a:buNone/>
            </a:pPr>
            <a:r>
              <a:rPr lang="en-US" sz="1200" b="1" dirty="0">
                <a:latin typeface="Arial"/>
                <a:ea typeface="Arial"/>
                <a:cs typeface="Arial"/>
                <a:sym typeface="Arial"/>
              </a:rPr>
              <a:t>Notes to Deliverer:</a:t>
            </a:r>
          </a:p>
          <a:p>
            <a:pPr marL="0" lvl="0" indent="0" algn="l" rtl="0">
              <a:spcBef>
                <a:spcPts val="0"/>
              </a:spcBef>
              <a:spcAft>
                <a:spcPts val="0"/>
              </a:spcAft>
              <a:buNone/>
            </a:pPr>
            <a:r>
              <a:rPr lang="en-US" sz="1200" b="1" dirty="0">
                <a:latin typeface="Arial"/>
                <a:ea typeface="Arial"/>
                <a:cs typeface="Arial"/>
                <a:sym typeface="Arial"/>
              </a:rPr>
              <a:t>Activity:</a:t>
            </a:r>
            <a:r>
              <a:rPr lang="en-US" sz="1200" dirty="0">
                <a:latin typeface="Arial"/>
                <a:ea typeface="Arial"/>
                <a:cs typeface="Arial"/>
                <a:sym typeface="Arial"/>
              </a:rPr>
              <a:t> Go through this activity with participants. Tell them that the three positive words that describe their strengths are meant to give them confidence, and be a like a solid rock or positive image they can refer back to always.  If it helps, they can repeat these affirmations to themselves everyday as often as they need: </a:t>
            </a:r>
            <a:r>
              <a:rPr lang="en-US" sz="1200" i="1" dirty="0">
                <a:latin typeface="Arial"/>
                <a:ea typeface="Arial"/>
                <a:cs typeface="Arial"/>
                <a:sym typeface="Arial"/>
              </a:rPr>
              <a:t>I am fun, creative and very good at paying attention to detail!</a:t>
            </a:r>
            <a:r>
              <a:rPr lang="en-US" sz="1200" dirty="0">
                <a:latin typeface="Arial"/>
                <a:ea typeface="Arial"/>
                <a:cs typeface="Arial"/>
                <a:sym typeface="Arial"/>
              </a:rPr>
              <a:t>  OR:  </a:t>
            </a:r>
            <a:r>
              <a:rPr lang="en-US" sz="1200" i="1" dirty="0">
                <a:latin typeface="Arial"/>
                <a:ea typeface="Arial"/>
                <a:cs typeface="Arial"/>
                <a:sym typeface="Arial"/>
              </a:rPr>
              <a:t>I am great at bringing  creativity and attention to my business</a:t>
            </a:r>
            <a:r>
              <a:rPr lang="en-US" sz="1200" dirty="0">
                <a:latin typeface="Arial"/>
                <a:ea typeface="Arial"/>
                <a:cs typeface="Arial"/>
                <a:sym typeface="Arial"/>
              </a:rPr>
              <a:t>.</a:t>
            </a:r>
          </a:p>
          <a:p>
            <a:pPr marL="0" lvl="0" indent="0" algn="l" rtl="0">
              <a:spcBef>
                <a:spcPts val="0"/>
              </a:spcBef>
              <a:spcAft>
                <a:spcPts val="0"/>
              </a:spcAft>
              <a:buNone/>
            </a:pPr>
            <a:endParaRPr lang="en-US" sz="1200" dirty="0">
              <a:latin typeface="Arial"/>
              <a:ea typeface="Arial"/>
              <a:cs typeface="Arial"/>
              <a:sym typeface="Arial"/>
            </a:endParaRPr>
          </a:p>
          <a:p>
            <a:pPr marL="0" lvl="0" indent="0" algn="l" rtl="0">
              <a:spcBef>
                <a:spcPts val="0"/>
              </a:spcBef>
              <a:spcAft>
                <a:spcPts val="0"/>
              </a:spcAft>
              <a:buNone/>
            </a:pPr>
            <a:r>
              <a:rPr lang="en-US" sz="1200" dirty="0">
                <a:latin typeface="Arial"/>
                <a:ea typeface="Arial"/>
                <a:cs typeface="Arial"/>
                <a:sym typeface="Arial"/>
              </a:rPr>
              <a:t>Then they should think about what their business brings to the customer: e.g.</a:t>
            </a:r>
            <a:r>
              <a:rPr lang="en-US" sz="1200" i="1" dirty="0">
                <a:latin typeface="Arial"/>
                <a:ea typeface="Arial"/>
                <a:cs typeface="Arial"/>
                <a:sym typeface="Arial"/>
              </a:rPr>
              <a:t> my lessons help people understand and value themselves and their culture through learning their language</a:t>
            </a:r>
          </a:p>
          <a:p>
            <a:pPr marL="0" lvl="0" indent="0" algn="l" rtl="0">
              <a:spcBef>
                <a:spcPts val="0"/>
              </a:spcBef>
              <a:spcAft>
                <a:spcPts val="0"/>
              </a:spcAft>
              <a:buNone/>
            </a:pPr>
            <a:endParaRPr lang="en-US" sz="1200" dirty="0">
              <a:latin typeface="Arial"/>
              <a:ea typeface="Arial"/>
              <a:cs typeface="Arial"/>
              <a:sym typeface="Arial"/>
            </a:endParaRPr>
          </a:p>
          <a:p>
            <a:pPr marL="0" lvl="0" indent="0" algn="l" rtl="0">
              <a:spcBef>
                <a:spcPts val="0"/>
              </a:spcBef>
              <a:spcAft>
                <a:spcPts val="0"/>
              </a:spcAft>
              <a:buNone/>
            </a:pPr>
            <a:r>
              <a:rPr lang="en-US" sz="1200" dirty="0">
                <a:latin typeface="Arial"/>
                <a:ea typeface="Arial"/>
                <a:cs typeface="Arial"/>
                <a:sym typeface="Arial"/>
              </a:rPr>
              <a:t>Then it is really important to have a solid sentence describing their what and why, that they can practice often till it becomes second nature.  They can practice it in front of the mirror, with their kids, partner, dog, etc.   :)</a:t>
            </a:r>
          </a:p>
          <a:p>
            <a:pPr marL="0" lvl="0" indent="0" algn="l" rtl="0">
              <a:spcBef>
                <a:spcPts val="0"/>
              </a:spcBef>
              <a:spcAft>
                <a:spcPts val="0"/>
              </a:spcAft>
              <a:buNone/>
            </a:pPr>
            <a:endParaRPr lang="en-US" sz="1200" dirty="0">
              <a:latin typeface="Arial"/>
              <a:ea typeface="Arial"/>
              <a:cs typeface="Arial"/>
              <a:sym typeface="Arial"/>
            </a:endParaRPr>
          </a:p>
          <a:p>
            <a:pPr marL="0" lvl="0" indent="0" algn="l" rtl="0">
              <a:spcBef>
                <a:spcPts val="0"/>
              </a:spcBef>
              <a:spcAft>
                <a:spcPts val="0"/>
              </a:spcAft>
              <a:buNone/>
            </a:pPr>
            <a:r>
              <a:rPr lang="en-US" sz="1200" dirty="0">
                <a:latin typeface="Arial"/>
                <a:ea typeface="Arial"/>
                <a:cs typeface="Arial"/>
                <a:sym typeface="Arial"/>
              </a:rPr>
              <a:t>An example sentence that describes a bit of your qualities as well as the value of what you do might be: </a:t>
            </a:r>
            <a:r>
              <a:rPr lang="en-US" sz="1300" dirty="0">
                <a:latin typeface="Arial"/>
                <a:ea typeface="Arial"/>
                <a:cs typeface="Arial"/>
                <a:sym typeface="Arial"/>
              </a:rPr>
              <a:t> </a:t>
            </a:r>
            <a:r>
              <a:rPr lang="en-US" sz="1300" i="1" dirty="0">
                <a:latin typeface="Arial"/>
                <a:ea typeface="Arial"/>
                <a:cs typeface="Arial"/>
                <a:sym typeface="Arial"/>
              </a:rPr>
              <a:t>“I make families in my community happy by making and delivering very creative, original cakes for their special occasion.</a:t>
            </a:r>
            <a:endParaRPr lang="en-US" sz="300" dirty="0">
              <a:latin typeface="Arial"/>
              <a:ea typeface="Arial"/>
              <a:cs typeface="Arial"/>
              <a:sym typeface="Arial"/>
            </a:endParaRPr>
          </a:p>
          <a:p>
            <a:pPr marL="0" lvl="0" indent="0" algn="l" rtl="0">
              <a:spcBef>
                <a:spcPts val="0"/>
              </a:spcBef>
              <a:spcAft>
                <a:spcPts val="0"/>
              </a:spcAft>
              <a:buNone/>
            </a:pPr>
            <a:endParaRPr lang="en-US" sz="1200" b="1" dirty="0">
              <a:latin typeface="Arial"/>
              <a:ea typeface="Arial"/>
              <a:cs typeface="Arial"/>
              <a:sym typeface="Arial"/>
            </a:endParaRPr>
          </a:p>
          <a:p>
            <a:pPr marL="0" lvl="0" indent="0" algn="l" rtl="0">
              <a:spcBef>
                <a:spcPts val="0"/>
              </a:spcBef>
              <a:spcAft>
                <a:spcPts val="0"/>
              </a:spcAft>
              <a:buNone/>
            </a:pPr>
            <a:r>
              <a:rPr lang="en-US" sz="1200" b="1" dirty="0">
                <a:latin typeface="Arial"/>
                <a:ea typeface="Arial"/>
                <a:cs typeface="Arial"/>
                <a:sym typeface="Arial"/>
              </a:rPr>
              <a:t>Extension Activity:</a:t>
            </a:r>
            <a:r>
              <a:rPr lang="en-US" sz="1200" dirty="0">
                <a:latin typeface="Arial"/>
                <a:ea typeface="Arial"/>
                <a:cs typeface="Arial"/>
                <a:sym typeface="Arial"/>
              </a:rPr>
              <a:t> If time permits, once you’ve practiced with each other in pairs or in front of the group or both, then move to this extension activity.</a:t>
            </a:r>
          </a:p>
          <a:p>
            <a:pPr marL="0" lvl="0" indent="0" algn="l" rtl="0">
              <a:spcBef>
                <a:spcPts val="0"/>
              </a:spcBef>
              <a:spcAft>
                <a:spcPts val="0"/>
              </a:spcAft>
              <a:buNone/>
            </a:pPr>
            <a:r>
              <a:rPr lang="en-US" sz="1200" b="1" dirty="0">
                <a:latin typeface="Arial"/>
                <a:ea typeface="Arial"/>
                <a:cs typeface="Arial"/>
                <a:sym typeface="Arial"/>
              </a:rPr>
              <a:t>Say to Group:</a:t>
            </a:r>
            <a:r>
              <a:rPr lang="en-US" sz="1200" dirty="0">
                <a:latin typeface="Arial"/>
                <a:ea typeface="Arial"/>
                <a:cs typeface="Arial"/>
                <a:sym typeface="Arial"/>
              </a:rPr>
              <a:t>   Now that you are more comfortable speaking about what you do,  there is often a next, very difficult step:  IF you have something specific you need, to be comfortable to ASK for it.  For example: </a:t>
            </a:r>
            <a:r>
              <a:rPr lang="en-US" sz="1200" i="1" dirty="0">
                <a:latin typeface="Arial"/>
                <a:ea typeface="Arial"/>
                <a:cs typeface="Arial"/>
                <a:sym typeface="Arial"/>
              </a:rPr>
              <a:t>Would you be interested in helping spread the word/inviting some friends/coming to my event?</a:t>
            </a:r>
            <a:r>
              <a:rPr lang="en-US" sz="1200" dirty="0">
                <a:latin typeface="Arial"/>
                <a:ea typeface="Arial"/>
                <a:cs typeface="Arial"/>
                <a:sym typeface="Arial"/>
              </a:rPr>
              <a:t>  OR </a:t>
            </a:r>
            <a:r>
              <a:rPr lang="en-US" sz="1200" i="1" dirty="0">
                <a:latin typeface="Arial"/>
                <a:ea typeface="Arial"/>
                <a:cs typeface="Arial"/>
                <a:sym typeface="Arial"/>
              </a:rPr>
              <a:t>Do you know of someone who can…?</a:t>
            </a:r>
            <a:r>
              <a:rPr lang="en-US" sz="1200" dirty="0">
                <a:latin typeface="Arial"/>
                <a:ea typeface="Arial"/>
                <a:cs typeface="Arial"/>
                <a:sym typeface="Arial"/>
              </a:rPr>
              <a:t>  OR </a:t>
            </a:r>
            <a:r>
              <a:rPr lang="en-US" sz="1200" i="1" dirty="0">
                <a:latin typeface="Arial"/>
                <a:ea typeface="Arial"/>
                <a:cs typeface="Arial"/>
                <a:sym typeface="Arial"/>
              </a:rPr>
              <a:t>Are you interested in trying it out..</a:t>
            </a:r>
            <a:r>
              <a:rPr lang="en-US" sz="1200" dirty="0">
                <a:latin typeface="Arial"/>
                <a:ea typeface="Arial"/>
                <a:cs typeface="Arial"/>
                <a:sym typeface="Arial"/>
              </a:rPr>
              <a:t>?  A very important point: If we don’t ask: we can’t receive!!  And when you ask something, remember it’s nice to offer something in return. </a:t>
            </a:r>
          </a:p>
          <a:p>
            <a:pPr marL="0" lvl="0" indent="0" algn="l" rtl="0">
              <a:spcBef>
                <a:spcPts val="0"/>
              </a:spcBef>
              <a:spcAft>
                <a:spcPts val="0"/>
              </a:spcAft>
              <a:buNone/>
            </a:pPr>
            <a:endParaRPr lang="en-US" sz="1200" dirty="0">
              <a:latin typeface="Arial"/>
              <a:ea typeface="Arial"/>
              <a:cs typeface="Arial"/>
              <a:sym typeface="Arial"/>
            </a:endParaRPr>
          </a:p>
          <a:p>
            <a:pPr marL="0" lvl="0" indent="0" algn="l" rtl="0">
              <a:spcBef>
                <a:spcPts val="0"/>
              </a:spcBef>
              <a:spcAft>
                <a:spcPts val="0"/>
              </a:spcAft>
              <a:buNone/>
            </a:pPr>
            <a:r>
              <a:rPr lang="en-US" sz="1200" dirty="0">
                <a:latin typeface="Arial"/>
                <a:ea typeface="Arial"/>
                <a:cs typeface="Arial"/>
                <a:sym typeface="Arial"/>
              </a:rPr>
              <a:t>Now have them try practicing that together if time permits or if appropriate.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67405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lgn="l" rtl="0">
              <a:spcBef>
                <a:spcPts val="0"/>
              </a:spcBef>
              <a:spcAft>
                <a:spcPts val="0"/>
              </a:spcAft>
              <a:buNone/>
            </a:pPr>
            <a:r>
              <a:rPr lang="en-US" sz="1200" b="1" dirty="0"/>
              <a:t>Say to Group:</a:t>
            </a:r>
            <a:r>
              <a:rPr lang="en-US" sz="1200" dirty="0"/>
              <a:t> there are challenges particular to the North that you have all experienced to some degree. </a:t>
            </a:r>
          </a:p>
          <a:p>
            <a:pPr marL="0" lvl="0" indent="0" algn="l" rtl="0">
              <a:spcBef>
                <a:spcPts val="0"/>
              </a:spcBef>
              <a:spcAft>
                <a:spcPts val="0"/>
              </a:spcAft>
              <a:buNone/>
            </a:pPr>
            <a:r>
              <a:rPr lang="en-US" sz="1200" b="1" dirty="0"/>
              <a:t>Discussion:</a:t>
            </a:r>
            <a:r>
              <a:rPr lang="en-US" sz="1200" dirty="0"/>
              <a:t>  Let’s share some ideas of how to overcome these challenges.  Answers might be: relying more on family; rotating childcare with someone in your network/family, use the local radio if no internet,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highlight>
                  <a:schemeClr val="lt1"/>
                </a:highlight>
                <a:latin typeface="Arial"/>
                <a:ea typeface="Arial"/>
                <a:cs typeface="Arial"/>
                <a:sym typeface="Arial"/>
              </a:rPr>
              <a:t>Perhaps bring to the discussion if it’s not raised: Are there possibly  proactive ways to combine the expensive travel you have to do for other reasons with networking and building </a:t>
            </a:r>
            <a:r>
              <a:rPr lang="en-US" sz="1200" dirty="0" err="1">
                <a:highlight>
                  <a:schemeClr val="lt1"/>
                </a:highlight>
                <a:latin typeface="Arial"/>
                <a:ea typeface="Arial"/>
                <a:cs typeface="Arial"/>
                <a:sym typeface="Arial"/>
              </a:rPr>
              <a:t>relationships?</a:t>
            </a:r>
            <a:r>
              <a:rPr lang="en-US" sz="1200" dirty="0" err="1"/>
              <a:t>If</a:t>
            </a:r>
            <a:r>
              <a:rPr lang="en-US" sz="1200" dirty="0"/>
              <a:t> it helps give examples of overcoming any one of the challenges listed from the IWBN profiles: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err="1">
                <a:highlight>
                  <a:srgbClr val="FFFFFF"/>
                </a:highlight>
                <a:latin typeface="Arial"/>
                <a:ea typeface="Arial"/>
                <a:cs typeface="Arial"/>
                <a:sym typeface="Arial"/>
              </a:rPr>
              <a:t>Uasau</a:t>
            </a:r>
            <a:r>
              <a:rPr lang="en-US" sz="1200" dirty="0">
                <a:highlight>
                  <a:srgbClr val="FFFFFF"/>
                </a:highlight>
                <a:latin typeface="Arial"/>
                <a:ea typeface="Arial"/>
                <a:cs typeface="Arial"/>
                <a:sym typeface="Arial"/>
              </a:rPr>
              <a:t> Soap: “I see now that selling Mary Kay prepared me for </a:t>
            </a:r>
            <a:r>
              <a:rPr lang="en-US" sz="1200" dirty="0" err="1">
                <a:highlight>
                  <a:srgbClr val="FFFFFF"/>
                </a:highlight>
                <a:latin typeface="Arial"/>
                <a:ea typeface="Arial"/>
                <a:cs typeface="Arial"/>
                <a:sym typeface="Arial"/>
              </a:rPr>
              <a:t>Uasau</a:t>
            </a:r>
            <a:r>
              <a:rPr lang="en-US" sz="1200" dirty="0">
                <a:highlight>
                  <a:srgbClr val="FFFFFF"/>
                </a:highlight>
                <a:latin typeface="Arial"/>
                <a:ea typeface="Arial"/>
                <a:cs typeface="Arial"/>
                <a:sym typeface="Arial"/>
              </a:rPr>
              <a:t> Soap. It was very hard for me to accept money from people even though they wanted the product. I had to learn to accept the money, to keep stock, to take orders. Mary Kay sells itself so I’ve never had to push the product; also took the Kamik making program and was in an </a:t>
            </a:r>
            <a:r>
              <a:rPr lang="en-US" sz="1200" dirty="0" err="1">
                <a:highlight>
                  <a:srgbClr val="FFFFFF"/>
                </a:highlight>
                <a:latin typeface="Arial"/>
                <a:ea typeface="Arial"/>
                <a:cs typeface="Arial"/>
                <a:sym typeface="Arial"/>
              </a:rPr>
              <a:t>anaana</a:t>
            </a:r>
            <a:r>
              <a:rPr lang="en-US" sz="1200" dirty="0">
                <a:highlight>
                  <a:srgbClr val="FFFFFF"/>
                </a:highlight>
                <a:latin typeface="Arial"/>
                <a:ea typeface="Arial"/>
                <a:cs typeface="Arial"/>
                <a:sym typeface="Arial"/>
              </a:rPr>
              <a:t> and me sewing group</a:t>
            </a:r>
          </a:p>
          <a:p>
            <a:pPr marL="0" lvl="0" indent="0" algn="l" rtl="0">
              <a:spcBef>
                <a:spcPts val="0"/>
              </a:spcBef>
              <a:spcAft>
                <a:spcPts val="0"/>
              </a:spcAft>
              <a:buNone/>
            </a:pPr>
            <a:endParaRPr lang="en-US" sz="1200" dirty="0">
              <a:highlight>
                <a:srgbClr val="FFFFFF"/>
              </a:highlight>
              <a:latin typeface="Arial"/>
              <a:ea typeface="Arial"/>
              <a:cs typeface="Arial"/>
              <a:sym typeface="Arial"/>
            </a:endParaRPr>
          </a:p>
          <a:p>
            <a:pPr marL="0" lvl="0" indent="0" algn="l" rtl="0">
              <a:spcBef>
                <a:spcPts val="0"/>
              </a:spcBef>
              <a:spcAft>
                <a:spcPts val="0"/>
              </a:spcAft>
              <a:buNone/>
            </a:pPr>
            <a:r>
              <a:rPr lang="en-US" sz="1200" dirty="0" err="1">
                <a:highlight>
                  <a:srgbClr val="FFFFFF"/>
                </a:highlight>
                <a:latin typeface="Arial"/>
                <a:ea typeface="Arial"/>
                <a:cs typeface="Arial"/>
                <a:sym typeface="Arial"/>
              </a:rPr>
              <a:t>Uvvautik</a:t>
            </a:r>
            <a:r>
              <a:rPr lang="en-US" sz="1200" dirty="0">
                <a:highlight>
                  <a:srgbClr val="FFFFFF"/>
                </a:highlight>
                <a:latin typeface="Arial"/>
                <a:ea typeface="Arial"/>
                <a:cs typeface="Arial"/>
                <a:sym typeface="Arial"/>
              </a:rPr>
              <a:t> Soap </a:t>
            </a:r>
            <a:r>
              <a:rPr lang="en-US" sz="1200" dirty="0" err="1">
                <a:highlight>
                  <a:srgbClr val="FFFFFF"/>
                </a:highlight>
                <a:latin typeface="Arial"/>
                <a:ea typeface="Arial"/>
                <a:cs typeface="Arial"/>
                <a:sym typeface="Arial"/>
              </a:rPr>
              <a:t>Factor:To</a:t>
            </a:r>
            <a:r>
              <a:rPr lang="en-US" sz="1200" dirty="0">
                <a:highlight>
                  <a:srgbClr val="FFFFFF"/>
                </a:highlight>
                <a:latin typeface="Arial"/>
                <a:ea typeface="Arial"/>
                <a:cs typeface="Arial"/>
                <a:sym typeface="Arial"/>
              </a:rPr>
              <a:t> be able to experiment with this, our teacher presented our project to Brighter Future program. It has been accepted by the mayor and councilors of our community</a:t>
            </a:r>
          </a:p>
          <a:p>
            <a:pPr marL="0" lvl="0" indent="0" algn="l" rtl="0">
              <a:spcBef>
                <a:spcPts val="0"/>
              </a:spcBef>
              <a:spcAft>
                <a:spcPts val="0"/>
              </a:spcAft>
              <a:buNone/>
            </a:pPr>
            <a:r>
              <a:rPr lang="en-US" sz="1200" dirty="0">
                <a:highlight>
                  <a:srgbClr val="FFFFFF"/>
                </a:highlight>
                <a:latin typeface="Arial"/>
                <a:ea typeface="Arial"/>
                <a:cs typeface="Arial"/>
                <a:sym typeface="Arial"/>
              </a:rPr>
              <a:t>Hilda Bloomfield: Over time, she also realized that doing business face-to-face and on a personal level works the best. For example, a funder was unwilling to help until she travelled to their offices and had a meeting with them. She got a funding commitment the same day. As she says, “The personal relationship is the key – let them know who you are and what you are like.”  </a:t>
            </a:r>
          </a:p>
          <a:p>
            <a:pPr marL="0" lvl="0" indent="0" algn="l" rtl="0">
              <a:spcBef>
                <a:spcPts val="0"/>
              </a:spcBef>
              <a:spcAft>
                <a:spcPts val="0"/>
              </a:spcAft>
              <a:buNone/>
            </a:pPr>
            <a:endParaRPr lang="en-US" sz="1200" dirty="0">
              <a:highlight>
                <a:srgbClr val="FFFFFF"/>
              </a:highlight>
              <a:latin typeface="Arial"/>
              <a:ea typeface="Arial"/>
              <a:cs typeface="Arial"/>
              <a:sym typeface="Aria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55776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latin typeface="Arial"/>
                <a:ea typeface="Arial"/>
                <a:cs typeface="Arial"/>
                <a:sym typeface="Arial"/>
              </a:rPr>
              <a:t>Notes to Deliverer: </a:t>
            </a:r>
          </a:p>
          <a:p>
            <a:pPr marL="0" lvl="0" indent="0" algn="l" rtl="0">
              <a:spcBef>
                <a:spcPts val="0"/>
              </a:spcBef>
              <a:spcAft>
                <a:spcPts val="0"/>
              </a:spcAft>
              <a:buNone/>
            </a:pPr>
            <a:r>
              <a:rPr lang="en-US" sz="1200" dirty="0">
                <a:latin typeface="Arial"/>
                <a:ea typeface="Arial"/>
                <a:cs typeface="Arial"/>
                <a:sym typeface="Arial"/>
              </a:rPr>
              <a:t>Give  participants 5-10 minutes to work on this activity. If there is time, they can share their maps with the group. </a:t>
            </a:r>
          </a:p>
          <a:p>
            <a:pPr marL="0" lvl="0" indent="0" algn="l" rtl="0">
              <a:spcBef>
                <a:spcPts val="0"/>
              </a:spcBef>
              <a:spcAft>
                <a:spcPts val="0"/>
              </a:spcAft>
              <a:buNone/>
            </a:pPr>
            <a:endParaRPr lang="en-US" sz="1200" dirty="0">
              <a:latin typeface="Arial"/>
              <a:ea typeface="Arial"/>
              <a:cs typeface="Arial"/>
              <a:sym typeface="Aria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39457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latin typeface="Arial"/>
                <a:ea typeface="Arial"/>
                <a:cs typeface="Arial"/>
                <a:sym typeface="Arial"/>
              </a:rPr>
              <a:t>Notes to Deliverer:</a:t>
            </a:r>
            <a:r>
              <a:rPr lang="en-US" sz="1200" dirty="0">
                <a:latin typeface="Arial"/>
                <a:ea typeface="Arial"/>
                <a:cs typeface="Arial"/>
                <a:sym typeface="Arial"/>
              </a:rPr>
              <a:t>  Have the participants fill in this chart on their own note paper.  </a:t>
            </a:r>
          </a:p>
          <a:p>
            <a:pPr marL="0" lvl="0" indent="0" algn="l" rtl="0">
              <a:spcBef>
                <a:spcPts val="0"/>
              </a:spcBef>
              <a:spcAft>
                <a:spcPts val="0"/>
              </a:spcAft>
              <a:buNone/>
            </a:pPr>
            <a:r>
              <a:rPr lang="en-US" sz="1200" b="1" dirty="0">
                <a:latin typeface="Arial"/>
                <a:ea typeface="Arial"/>
                <a:cs typeface="Arial"/>
                <a:sym typeface="Arial"/>
              </a:rPr>
              <a:t>Say to Group: </a:t>
            </a:r>
            <a:r>
              <a:rPr lang="en-US" sz="1200" dirty="0">
                <a:latin typeface="Arial"/>
                <a:ea typeface="Arial"/>
                <a:cs typeface="Arial"/>
                <a:sym typeface="Arial"/>
              </a:rPr>
              <a:t>Think toward the business you want to build: what do you and the business need?  Think toward the kinds of people you want to attract to it, and list them.  Then think of where each of those people might be found and how.  Then, remember that relationships are a two-way street: How can you help each other, or what can you help each relationship with in turn? (i.e. what kind of mutual relationship can you build)?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806125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CA" dirty="0">
              <a:latin typeface="Arial"/>
              <a:ea typeface="Arial"/>
              <a:cs typeface="Arial"/>
              <a:sym typeface="Arial"/>
            </a:endParaRPr>
          </a:p>
          <a:p>
            <a:pPr marL="0" lvl="0" indent="0" algn="l" rtl="0">
              <a:spcBef>
                <a:spcPts val="0"/>
              </a:spcBef>
              <a:spcAft>
                <a:spcPts val="0"/>
              </a:spcAft>
              <a:buNone/>
            </a:pPr>
            <a:r>
              <a:rPr lang="en-CA" b="1" dirty="0">
                <a:latin typeface="Arial"/>
                <a:ea typeface="Arial"/>
                <a:cs typeface="Arial"/>
                <a:sym typeface="Arial"/>
              </a:rPr>
              <a:t>Say to Group:</a:t>
            </a:r>
            <a:r>
              <a:rPr lang="en-CA" dirty="0">
                <a:latin typeface="Arial"/>
                <a:ea typeface="Arial"/>
                <a:cs typeface="Arial"/>
                <a:sym typeface="Arial"/>
              </a:rPr>
              <a:t> Here is a very powerful resource that has been developed right here by and for you as Inuit women entrepreneurs.  The Inuit Women in Business </a:t>
            </a:r>
            <a:r>
              <a:rPr lang="en-CA" dirty="0" err="1">
                <a:latin typeface="Arial"/>
                <a:ea typeface="Arial"/>
                <a:cs typeface="Arial"/>
                <a:sym typeface="Arial"/>
              </a:rPr>
              <a:t>NEtwork</a:t>
            </a:r>
            <a:r>
              <a:rPr lang="en-CA" dirty="0">
                <a:latin typeface="Arial"/>
                <a:ea typeface="Arial"/>
                <a:cs typeface="Arial"/>
                <a:sym typeface="Arial"/>
              </a:rPr>
              <a:t> is a member-based network with strong brand that was developed out of research about needs and challenges facing Inuit business women</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09191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1713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57149"/>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57149"/>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0336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1"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2601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08_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381000" y="2822215"/>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167380" y="1775357"/>
            <a:ext cx="2809240" cy="1648369"/>
          </a:xfrm>
          <a:custGeom>
            <a:avLst/>
            <a:gdLst>
              <a:gd name="connsiteX0" fmla="*/ 0 w 2809240"/>
              <a:gd name="connsiteY0" fmla="*/ 0 h 1648369"/>
              <a:gd name="connsiteX1" fmla="*/ 2809240 w 2809240"/>
              <a:gd name="connsiteY1" fmla="*/ 0 h 1648369"/>
              <a:gd name="connsiteX2" fmla="*/ 2809240 w 2809240"/>
              <a:gd name="connsiteY2" fmla="*/ 895710 h 1648369"/>
              <a:gd name="connsiteX3" fmla="*/ 2809240 w 2809240"/>
              <a:gd name="connsiteY3" fmla="*/ 1648369 h 1648369"/>
              <a:gd name="connsiteX4" fmla="*/ 0 w 2809240"/>
              <a:gd name="connsiteY4" fmla="*/ 895710 h 1648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240" h="1648369">
                <a:moveTo>
                  <a:pt x="0" y="0"/>
                </a:moveTo>
                <a:lnTo>
                  <a:pt x="2809240" y="0"/>
                </a:lnTo>
                <a:lnTo>
                  <a:pt x="2809240" y="895710"/>
                </a:lnTo>
                <a:lnTo>
                  <a:pt x="2809240" y="1648369"/>
                </a:lnTo>
                <a:lnTo>
                  <a:pt x="0" y="8957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671643" y="2114549"/>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1953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88620" y="127635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2484967" y="2544362"/>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4581314" y="240411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660" y="3674286"/>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271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8620" y="1979751"/>
            <a:ext cx="8366760" cy="2913671"/>
          </a:xfrm>
          <a:custGeom>
            <a:avLst/>
            <a:gdLst>
              <a:gd name="connsiteX0" fmla="*/ 6289040 w 8366760"/>
              <a:gd name="connsiteY0" fmla="*/ 1694535 h 2913671"/>
              <a:gd name="connsiteX1" fmla="*/ 8366760 w 8366760"/>
              <a:gd name="connsiteY1" fmla="*/ 2251203 h 2913671"/>
              <a:gd name="connsiteX2" fmla="*/ 8366760 w 8366760"/>
              <a:gd name="connsiteY2" fmla="*/ 2913671 h 2913671"/>
              <a:gd name="connsiteX3" fmla="*/ 6289040 w 8366760"/>
              <a:gd name="connsiteY3" fmla="*/ 2913671 h 2913671"/>
              <a:gd name="connsiteX4" fmla="*/ 6289040 w 8366760"/>
              <a:gd name="connsiteY4" fmla="*/ 2251203 h 2913671"/>
              <a:gd name="connsiteX5" fmla="*/ 4192694 w 8366760"/>
              <a:gd name="connsiteY5" fmla="*/ 1125607 h 2913671"/>
              <a:gd name="connsiteX6" fmla="*/ 6270414 w 8366760"/>
              <a:gd name="connsiteY6" fmla="*/ 1682275 h 2913671"/>
              <a:gd name="connsiteX7" fmla="*/ 6270414 w 8366760"/>
              <a:gd name="connsiteY7" fmla="*/ 1858901 h 2913671"/>
              <a:gd name="connsiteX8" fmla="*/ 6270414 w 8366760"/>
              <a:gd name="connsiteY8" fmla="*/ 2344743 h 2913671"/>
              <a:gd name="connsiteX9" fmla="*/ 6270414 w 8366760"/>
              <a:gd name="connsiteY9" fmla="*/ 2913670 h 2913671"/>
              <a:gd name="connsiteX10" fmla="*/ 4192693 w 8366760"/>
              <a:gd name="connsiteY10" fmla="*/ 2913670 h 2913671"/>
              <a:gd name="connsiteX11" fmla="*/ 4192693 w 8366760"/>
              <a:gd name="connsiteY11" fmla="*/ 1858901 h 2913671"/>
              <a:gd name="connsiteX12" fmla="*/ 4192694 w 8366760"/>
              <a:gd name="connsiteY12" fmla="*/ 1858901 h 2913671"/>
              <a:gd name="connsiteX13" fmla="*/ 4192694 w 8366760"/>
              <a:gd name="connsiteY13" fmla="*/ 1682275 h 2913671"/>
              <a:gd name="connsiteX14" fmla="*/ 2096347 w 8366760"/>
              <a:gd name="connsiteY14" fmla="*/ 564611 h 2913671"/>
              <a:gd name="connsiteX15" fmla="*/ 4174067 w 8366760"/>
              <a:gd name="connsiteY15" fmla="*/ 1121279 h 2913671"/>
              <a:gd name="connsiteX16" fmla="*/ 4174067 w 8366760"/>
              <a:gd name="connsiteY16" fmla="*/ 1219135 h 2913671"/>
              <a:gd name="connsiteX17" fmla="*/ 4174067 w 8366760"/>
              <a:gd name="connsiteY17" fmla="*/ 1783747 h 2913671"/>
              <a:gd name="connsiteX18" fmla="*/ 4174067 w 8366760"/>
              <a:gd name="connsiteY18" fmla="*/ 2913670 h 2913671"/>
              <a:gd name="connsiteX19" fmla="*/ 2096347 w 8366760"/>
              <a:gd name="connsiteY19" fmla="*/ 2913670 h 2913671"/>
              <a:gd name="connsiteX20" fmla="*/ 2096347 w 8366760"/>
              <a:gd name="connsiteY20" fmla="*/ 1783747 h 2913671"/>
              <a:gd name="connsiteX21" fmla="*/ 2096347 w 8366760"/>
              <a:gd name="connsiteY21" fmla="*/ 1219135 h 2913671"/>
              <a:gd name="connsiteX22" fmla="*/ 2096347 w 8366760"/>
              <a:gd name="connsiteY22" fmla="*/ 1121279 h 2913671"/>
              <a:gd name="connsiteX23" fmla="*/ 0 w 8366760"/>
              <a:gd name="connsiteY23" fmla="*/ 0 h 2913671"/>
              <a:gd name="connsiteX24" fmla="*/ 2077720 w 8366760"/>
              <a:gd name="connsiteY24" fmla="*/ 556668 h 2913671"/>
              <a:gd name="connsiteX25" fmla="*/ 2077720 w 8366760"/>
              <a:gd name="connsiteY25" fmla="*/ 1219136 h 2913671"/>
              <a:gd name="connsiteX26" fmla="*/ 2077719 w 8366760"/>
              <a:gd name="connsiteY26" fmla="*/ 1219136 h 2913671"/>
              <a:gd name="connsiteX27" fmla="*/ 2077719 w 8366760"/>
              <a:gd name="connsiteY27" fmla="*/ 2913671 h 2913671"/>
              <a:gd name="connsiteX28" fmla="*/ 0 w 8366760"/>
              <a:gd name="connsiteY28" fmla="*/ 2913671 h 2913671"/>
              <a:gd name="connsiteX29" fmla="*/ 0 w 8366760"/>
              <a:gd name="connsiteY29" fmla="*/ 1219136 h 2913671"/>
              <a:gd name="connsiteX30" fmla="*/ 0 w 8366760"/>
              <a:gd name="connsiteY30" fmla="*/ 1049199 h 2913671"/>
              <a:gd name="connsiteX31" fmla="*/ 0 w 8366760"/>
              <a:gd name="connsiteY31" fmla="*/ 556668 h 29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66760" h="2913671">
                <a:moveTo>
                  <a:pt x="6289040" y="1694535"/>
                </a:moveTo>
                <a:lnTo>
                  <a:pt x="8366760" y="2251203"/>
                </a:lnTo>
                <a:lnTo>
                  <a:pt x="8366760" y="2913671"/>
                </a:lnTo>
                <a:lnTo>
                  <a:pt x="6289040" y="2913671"/>
                </a:lnTo>
                <a:lnTo>
                  <a:pt x="6289040" y="2251203"/>
                </a:lnTo>
                <a:close/>
                <a:moveTo>
                  <a:pt x="4192694" y="1125607"/>
                </a:moveTo>
                <a:lnTo>
                  <a:pt x="6270414" y="1682275"/>
                </a:lnTo>
                <a:lnTo>
                  <a:pt x="6270414" y="1858901"/>
                </a:lnTo>
                <a:lnTo>
                  <a:pt x="6270414" y="2344743"/>
                </a:lnTo>
                <a:lnTo>
                  <a:pt x="6270414" y="2913670"/>
                </a:lnTo>
                <a:lnTo>
                  <a:pt x="4192693" y="2913670"/>
                </a:lnTo>
                <a:lnTo>
                  <a:pt x="4192693" y="1858901"/>
                </a:lnTo>
                <a:lnTo>
                  <a:pt x="4192694" y="1858901"/>
                </a:lnTo>
                <a:lnTo>
                  <a:pt x="4192694" y="1682275"/>
                </a:lnTo>
                <a:close/>
                <a:moveTo>
                  <a:pt x="2096347" y="564611"/>
                </a:moveTo>
                <a:lnTo>
                  <a:pt x="4174067" y="1121279"/>
                </a:lnTo>
                <a:lnTo>
                  <a:pt x="4174067" y="1219135"/>
                </a:lnTo>
                <a:lnTo>
                  <a:pt x="4174067" y="1783747"/>
                </a:lnTo>
                <a:lnTo>
                  <a:pt x="4174067" y="2913670"/>
                </a:lnTo>
                <a:lnTo>
                  <a:pt x="2096347" y="2913670"/>
                </a:lnTo>
                <a:lnTo>
                  <a:pt x="2096347" y="1783747"/>
                </a:lnTo>
                <a:lnTo>
                  <a:pt x="2096347" y="1219135"/>
                </a:lnTo>
                <a:lnTo>
                  <a:pt x="2096347" y="1121279"/>
                </a:lnTo>
                <a:close/>
                <a:moveTo>
                  <a:pt x="0" y="0"/>
                </a:moveTo>
                <a:lnTo>
                  <a:pt x="2077720" y="556668"/>
                </a:lnTo>
                <a:lnTo>
                  <a:pt x="2077720" y="1219136"/>
                </a:lnTo>
                <a:lnTo>
                  <a:pt x="2077719" y="1219136"/>
                </a:lnTo>
                <a:lnTo>
                  <a:pt x="2077719" y="2913671"/>
                </a:lnTo>
                <a:lnTo>
                  <a:pt x="0" y="2913671"/>
                </a:lnTo>
                <a:lnTo>
                  <a:pt x="0" y="1219136"/>
                </a:lnTo>
                <a:lnTo>
                  <a:pt x="0" y="1049199"/>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859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388620" y="127634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81314" y="240410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8638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Pic08_02">
    <p:spTree>
      <p:nvGrpSpPr>
        <p:cNvPr id="1" name=""/>
        <p:cNvGrpSpPr/>
        <p:nvPr/>
      </p:nvGrpSpPr>
      <p:grpSpPr>
        <a:xfrm>
          <a:off x="0" y="0"/>
          <a:ext cx="0" cy="0"/>
          <a:chOff x="0" y="0"/>
          <a:chExt cx="0" cy="0"/>
        </a:xfrm>
      </p:grpSpPr>
      <p:sp>
        <p:nvSpPr>
          <p:cNvPr id="303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428749"/>
            <a:ext cx="9067800" cy="3714750"/>
          </a:xfrm>
          <a:custGeom>
            <a:avLst/>
            <a:gdLst>
              <a:gd name="connsiteX0" fmla="*/ 7641080 w 9067800"/>
              <a:gd name="connsiteY0" fmla="*/ 3133408 h 3714750"/>
              <a:gd name="connsiteX1" fmla="*/ 9067800 w 9067800"/>
              <a:gd name="connsiteY1" fmla="*/ 3714750 h 3714750"/>
              <a:gd name="connsiteX2" fmla="*/ 6214360 w 9067800"/>
              <a:gd name="connsiteY2" fmla="*/ 3714750 h 3714750"/>
              <a:gd name="connsiteX3" fmla="*/ 4577475 w 9067800"/>
              <a:gd name="connsiteY3" fmla="*/ 3133408 h 3714750"/>
              <a:gd name="connsiteX4" fmla="*/ 6004195 w 9067800"/>
              <a:gd name="connsiteY4" fmla="*/ 3714750 h 3714750"/>
              <a:gd name="connsiteX5" fmla="*/ 3150758 w 9067800"/>
              <a:gd name="connsiteY5" fmla="*/ 3714750 h 3714750"/>
              <a:gd name="connsiteX6" fmla="*/ 1513872 w 9067800"/>
              <a:gd name="connsiteY6" fmla="*/ 3133408 h 3714750"/>
              <a:gd name="connsiteX7" fmla="*/ 2080068 w 9067800"/>
              <a:gd name="connsiteY7" fmla="*/ 3364114 h 3714750"/>
              <a:gd name="connsiteX8" fmla="*/ 2081914 w 9067800"/>
              <a:gd name="connsiteY8" fmla="*/ 3364114 h 3714750"/>
              <a:gd name="connsiteX9" fmla="*/ 2081914 w 9067800"/>
              <a:gd name="connsiteY9" fmla="*/ 3364867 h 3714750"/>
              <a:gd name="connsiteX10" fmla="*/ 2940592 w 9067800"/>
              <a:gd name="connsiteY10" fmla="*/ 3714750 h 3714750"/>
              <a:gd name="connsiteX11" fmla="*/ 87152 w 9067800"/>
              <a:gd name="connsiteY11" fmla="*/ 3714750 h 3714750"/>
              <a:gd name="connsiteX12" fmla="*/ 6086990 w 9067800"/>
              <a:gd name="connsiteY12" fmla="*/ 2505023 h 3714750"/>
              <a:gd name="connsiteX13" fmla="*/ 7560636 w 9067800"/>
              <a:gd name="connsiteY13" fmla="*/ 3109887 h 3714750"/>
              <a:gd name="connsiteX14" fmla="*/ 6086990 w 9067800"/>
              <a:gd name="connsiteY14" fmla="*/ 3714750 h 3714750"/>
              <a:gd name="connsiteX15" fmla="*/ 4613344 w 9067800"/>
              <a:gd name="connsiteY15" fmla="*/ 3109887 h 3714750"/>
              <a:gd name="connsiteX16" fmla="*/ 3027740 w 9067800"/>
              <a:gd name="connsiteY16" fmla="*/ 2505022 h 3714750"/>
              <a:gd name="connsiteX17" fmla="*/ 4501384 w 9067800"/>
              <a:gd name="connsiteY17" fmla="*/ 3109885 h 3714750"/>
              <a:gd name="connsiteX18" fmla="*/ 3027740 w 9067800"/>
              <a:gd name="connsiteY18" fmla="*/ 3714749 h 3714750"/>
              <a:gd name="connsiteX19" fmla="*/ 1554094 w 9067800"/>
              <a:gd name="connsiteY19" fmla="*/ 3109885 h 3714750"/>
              <a:gd name="connsiteX20" fmla="*/ 2 w 9067800"/>
              <a:gd name="connsiteY20" fmla="*/ 2505022 h 3714750"/>
              <a:gd name="connsiteX21" fmla="*/ 1478003 w 9067800"/>
              <a:gd name="connsiteY21" fmla="*/ 3109886 h 3714750"/>
              <a:gd name="connsiteX22" fmla="*/ 2 w 9067800"/>
              <a:gd name="connsiteY22" fmla="*/ 3714750 h 3714750"/>
              <a:gd name="connsiteX23" fmla="*/ 1513872 w 9067800"/>
              <a:gd name="connsiteY23" fmla="*/ 1880898 h 3714750"/>
              <a:gd name="connsiteX24" fmla="*/ 2987518 w 9067800"/>
              <a:gd name="connsiteY24" fmla="*/ 2485761 h 3714750"/>
              <a:gd name="connsiteX25" fmla="*/ 1513872 w 9067800"/>
              <a:gd name="connsiteY25" fmla="*/ 3090625 h 3714750"/>
              <a:gd name="connsiteX26" fmla="*/ 40226 w 9067800"/>
              <a:gd name="connsiteY26" fmla="*/ 2485761 h 3714750"/>
              <a:gd name="connsiteX27" fmla="*/ 4537253 w 9067800"/>
              <a:gd name="connsiteY27" fmla="*/ 1878767 h 3714750"/>
              <a:gd name="connsiteX28" fmla="*/ 6010899 w 9067800"/>
              <a:gd name="connsiteY28" fmla="*/ 2483630 h 3714750"/>
              <a:gd name="connsiteX29" fmla="*/ 4537253 w 9067800"/>
              <a:gd name="connsiteY29" fmla="*/ 3088494 h 3714750"/>
              <a:gd name="connsiteX30" fmla="*/ 3063610 w 9067800"/>
              <a:gd name="connsiteY30" fmla="*/ 2483630 h 3714750"/>
              <a:gd name="connsiteX31" fmla="*/ 3027738 w 9067800"/>
              <a:gd name="connsiteY31" fmla="*/ 1252512 h 3714750"/>
              <a:gd name="connsiteX32" fmla="*/ 4501384 w 9067800"/>
              <a:gd name="connsiteY32" fmla="*/ 1857375 h 3714750"/>
              <a:gd name="connsiteX33" fmla="*/ 3027738 w 9067800"/>
              <a:gd name="connsiteY33" fmla="*/ 2462239 h 3714750"/>
              <a:gd name="connsiteX34" fmla="*/ 1554094 w 9067800"/>
              <a:gd name="connsiteY34" fmla="*/ 1857375 h 3714750"/>
              <a:gd name="connsiteX35" fmla="*/ 0 w 9067800"/>
              <a:gd name="connsiteY35" fmla="*/ 1252510 h 3714750"/>
              <a:gd name="connsiteX36" fmla="*/ 1478001 w 9067800"/>
              <a:gd name="connsiteY36" fmla="*/ 1857374 h 3714750"/>
              <a:gd name="connsiteX37" fmla="*/ 0 w 9067800"/>
              <a:gd name="connsiteY37" fmla="*/ 2462239 h 3714750"/>
              <a:gd name="connsiteX38" fmla="*/ 1513870 w 9067800"/>
              <a:gd name="connsiteY38" fmla="*/ 626256 h 3714750"/>
              <a:gd name="connsiteX39" fmla="*/ 2987516 w 9067800"/>
              <a:gd name="connsiteY39" fmla="*/ 1231119 h 3714750"/>
              <a:gd name="connsiteX40" fmla="*/ 1513870 w 9067800"/>
              <a:gd name="connsiteY40" fmla="*/ 1835982 h 3714750"/>
              <a:gd name="connsiteX41" fmla="*/ 40224 w 9067800"/>
              <a:gd name="connsiteY41" fmla="*/ 1231119 h 3714750"/>
              <a:gd name="connsiteX42" fmla="*/ 0 w 9067800"/>
              <a:gd name="connsiteY42" fmla="*/ 0 h 3714750"/>
              <a:gd name="connsiteX43" fmla="*/ 1478001 w 9067800"/>
              <a:gd name="connsiteY43" fmla="*/ 604864 h 3714750"/>
              <a:gd name="connsiteX44" fmla="*/ 0 w 9067800"/>
              <a:gd name="connsiteY44" fmla="*/ 1209728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67800" h="3714750">
                <a:moveTo>
                  <a:pt x="7641080" y="3133408"/>
                </a:moveTo>
                <a:lnTo>
                  <a:pt x="9067800" y="3714750"/>
                </a:lnTo>
                <a:lnTo>
                  <a:pt x="6214360" y="3714750"/>
                </a:lnTo>
                <a:close/>
                <a:moveTo>
                  <a:pt x="4577475" y="3133408"/>
                </a:moveTo>
                <a:lnTo>
                  <a:pt x="6004195" y="3714750"/>
                </a:lnTo>
                <a:lnTo>
                  <a:pt x="3150758" y="3714750"/>
                </a:lnTo>
                <a:close/>
                <a:moveTo>
                  <a:pt x="1513872" y="3133408"/>
                </a:moveTo>
                <a:lnTo>
                  <a:pt x="2080068" y="3364114"/>
                </a:lnTo>
                <a:lnTo>
                  <a:pt x="2081914" y="3364114"/>
                </a:lnTo>
                <a:lnTo>
                  <a:pt x="2081914" y="3364867"/>
                </a:lnTo>
                <a:lnTo>
                  <a:pt x="2940592" y="3714750"/>
                </a:lnTo>
                <a:lnTo>
                  <a:pt x="87152" y="3714750"/>
                </a:lnTo>
                <a:close/>
                <a:moveTo>
                  <a:pt x="6086990" y="2505023"/>
                </a:moveTo>
                <a:lnTo>
                  <a:pt x="7560636" y="3109887"/>
                </a:lnTo>
                <a:lnTo>
                  <a:pt x="6086990" y="3714750"/>
                </a:lnTo>
                <a:lnTo>
                  <a:pt x="4613344" y="3109887"/>
                </a:lnTo>
                <a:close/>
                <a:moveTo>
                  <a:pt x="3027740" y="2505022"/>
                </a:moveTo>
                <a:lnTo>
                  <a:pt x="4501384" y="3109885"/>
                </a:lnTo>
                <a:lnTo>
                  <a:pt x="3027740" y="3714749"/>
                </a:lnTo>
                <a:lnTo>
                  <a:pt x="1554094" y="3109885"/>
                </a:lnTo>
                <a:close/>
                <a:moveTo>
                  <a:pt x="2" y="2505022"/>
                </a:moveTo>
                <a:lnTo>
                  <a:pt x="1478003" y="3109886"/>
                </a:lnTo>
                <a:lnTo>
                  <a:pt x="2" y="3714750"/>
                </a:lnTo>
                <a:close/>
                <a:moveTo>
                  <a:pt x="1513872" y="1880898"/>
                </a:moveTo>
                <a:lnTo>
                  <a:pt x="2987518" y="2485761"/>
                </a:lnTo>
                <a:lnTo>
                  <a:pt x="1513872" y="3090625"/>
                </a:lnTo>
                <a:lnTo>
                  <a:pt x="40226" y="2485761"/>
                </a:lnTo>
                <a:close/>
                <a:moveTo>
                  <a:pt x="4537253" y="1878767"/>
                </a:moveTo>
                <a:lnTo>
                  <a:pt x="6010899" y="2483630"/>
                </a:lnTo>
                <a:lnTo>
                  <a:pt x="4537253" y="3088494"/>
                </a:lnTo>
                <a:lnTo>
                  <a:pt x="3063610" y="2483630"/>
                </a:lnTo>
                <a:close/>
                <a:moveTo>
                  <a:pt x="3027738" y="1252512"/>
                </a:moveTo>
                <a:lnTo>
                  <a:pt x="4501384" y="1857375"/>
                </a:lnTo>
                <a:lnTo>
                  <a:pt x="3027738" y="2462239"/>
                </a:lnTo>
                <a:lnTo>
                  <a:pt x="1554094" y="1857375"/>
                </a:lnTo>
                <a:close/>
                <a:moveTo>
                  <a:pt x="0" y="1252510"/>
                </a:moveTo>
                <a:lnTo>
                  <a:pt x="1478001" y="1857374"/>
                </a:lnTo>
                <a:lnTo>
                  <a:pt x="0" y="2462239"/>
                </a:lnTo>
                <a:close/>
                <a:moveTo>
                  <a:pt x="1513870" y="626256"/>
                </a:moveTo>
                <a:lnTo>
                  <a:pt x="2987516" y="1231119"/>
                </a:lnTo>
                <a:lnTo>
                  <a:pt x="1513870" y="1835982"/>
                </a:lnTo>
                <a:lnTo>
                  <a:pt x="40224" y="1231119"/>
                </a:lnTo>
                <a:close/>
                <a:moveTo>
                  <a:pt x="0" y="0"/>
                </a:moveTo>
                <a:lnTo>
                  <a:pt x="1478001" y="604864"/>
                </a:lnTo>
                <a:lnTo>
                  <a:pt x="0" y="120972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0026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Pic08_02">
    <p:spTree>
      <p:nvGrpSpPr>
        <p:cNvPr id="1" name=""/>
        <p:cNvGrpSpPr/>
        <p:nvPr/>
      </p:nvGrpSpPr>
      <p:grpSpPr>
        <a:xfrm>
          <a:off x="0" y="0"/>
          <a:ext cx="0" cy="0"/>
          <a:chOff x="0" y="0"/>
          <a:chExt cx="0" cy="0"/>
        </a:xfrm>
      </p:grpSpPr>
      <p:sp>
        <p:nvSpPr>
          <p:cNvPr id="919" name="Text Placeholder 3"/>
          <p:cNvSpPr>
            <a:spLocks noGrp="1"/>
          </p:cNvSpPr>
          <p:nvPr>
            <p:ph type="body" sz="half" idx="2" hasCustomPrompt="1"/>
          </p:nvPr>
        </p:nvSpPr>
        <p:spPr>
          <a:xfrm>
            <a:off x="3352800" y="883820"/>
            <a:ext cx="5396563" cy="173255"/>
          </a:xfrm>
          <a:prstGeom prst="rect">
            <a:avLst/>
          </a:prstGeom>
        </p:spPr>
        <p:txBody>
          <a:bodyPr wrap="none" lIns="0" tIns="0" rIns="0" bIns="0" anchor="ctr">
            <a:noAutofit/>
          </a:bodyPr>
          <a:lstStyle>
            <a:lvl1pPr marL="0" indent="0" algn="l">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20" name="Title 2"/>
          <p:cNvSpPr>
            <a:spLocks noGrp="1"/>
          </p:cNvSpPr>
          <p:nvPr>
            <p:ph type="title"/>
          </p:nvPr>
        </p:nvSpPr>
        <p:spPr>
          <a:xfrm>
            <a:off x="3352800" y="341313"/>
            <a:ext cx="5396563" cy="495383"/>
          </a:xfrm>
          <a:prstGeom prst="rect">
            <a:avLst/>
          </a:prstGeom>
        </p:spPr>
        <p:txBody>
          <a:bodyPr lIns="0" tIns="0" rIns="0" bIns="0" anchor="ctr"/>
          <a:lstStyle>
            <a:lvl1pPr algn="l">
              <a:defRPr sz="3600">
                <a:solidFill>
                  <a:schemeClr val="bg1">
                    <a:lumMod val="50000"/>
                  </a:schemeClr>
                </a:solidFill>
              </a:defRPr>
            </a:lvl1pPr>
          </a:lstStyle>
          <a:p>
            <a:r>
              <a:rPr lang="en-US" dirty="0"/>
              <a:t>Click to edit Master title</a:t>
            </a:r>
          </a:p>
        </p:txBody>
      </p:sp>
      <p:sp>
        <p:nvSpPr>
          <p:cNvPr id="6" name="Picture Placeholder 5"/>
          <p:cNvSpPr>
            <a:spLocks noGrp="1"/>
          </p:cNvSpPr>
          <p:nvPr>
            <p:ph type="pic" sz="quarter" idx="32" hasCustomPrompt="1"/>
          </p:nvPr>
        </p:nvSpPr>
        <p:spPr>
          <a:xfrm>
            <a:off x="0" y="-1"/>
            <a:ext cx="4800600" cy="5143500"/>
          </a:xfrm>
          <a:custGeom>
            <a:avLst/>
            <a:gdLst>
              <a:gd name="connsiteX0" fmla="*/ 0 w 4800600"/>
              <a:gd name="connsiteY0" fmla="*/ 0 h 5143500"/>
              <a:gd name="connsiteX1" fmla="*/ 4800600 w 4800600"/>
              <a:gd name="connsiteY1" fmla="*/ 2482514 h 5143500"/>
              <a:gd name="connsiteX2" fmla="*/ 3533202 w 4800600"/>
              <a:gd name="connsiteY2" fmla="*/ 5143500 h 5143500"/>
              <a:gd name="connsiteX3" fmla="*/ 0 w 48006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800600" h="5143500">
                <a:moveTo>
                  <a:pt x="0" y="0"/>
                </a:moveTo>
                <a:lnTo>
                  <a:pt x="4800600" y="2482514"/>
                </a:lnTo>
                <a:lnTo>
                  <a:pt x="3533202"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7494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ic08_02">
    <p:spTree>
      <p:nvGrpSpPr>
        <p:cNvPr id="1" name=""/>
        <p:cNvGrpSpPr/>
        <p:nvPr/>
      </p:nvGrpSpPr>
      <p:grpSpPr>
        <a:xfrm>
          <a:off x="0" y="0"/>
          <a:ext cx="0" cy="0"/>
          <a:chOff x="0" y="0"/>
          <a:chExt cx="0" cy="0"/>
        </a:xfrm>
      </p:grpSpPr>
      <p:sp>
        <p:nvSpPr>
          <p:cNvPr id="16" name="Picture Placeholder 15"/>
          <p:cNvSpPr>
            <a:spLocks noGrp="1"/>
          </p:cNvSpPr>
          <p:nvPr>
            <p:ph type="pic" sz="quarter" idx="32" hasCustomPrompt="1"/>
          </p:nvPr>
        </p:nvSpPr>
        <p:spPr>
          <a:xfrm>
            <a:off x="-1" y="3301711"/>
            <a:ext cx="2819400" cy="1841788"/>
          </a:xfrm>
          <a:custGeom>
            <a:avLst/>
            <a:gdLst>
              <a:gd name="connsiteX0" fmla="*/ 0 w 2819400"/>
              <a:gd name="connsiteY0" fmla="*/ 0 h 1841788"/>
              <a:gd name="connsiteX1" fmla="*/ 2171809 w 2819400"/>
              <a:gd name="connsiteY1" fmla="*/ 0 h 1841788"/>
              <a:gd name="connsiteX2" fmla="*/ 2819400 w 2819400"/>
              <a:gd name="connsiteY2" fmla="*/ 920894 h 1841788"/>
              <a:gd name="connsiteX3" fmla="*/ 2171809 w 2819400"/>
              <a:gd name="connsiteY3" fmla="*/ 1841788 h 1841788"/>
              <a:gd name="connsiteX4" fmla="*/ 0 w 2819400"/>
              <a:gd name="connsiteY4" fmla="*/ 1841788 h 184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1841788">
                <a:moveTo>
                  <a:pt x="0" y="0"/>
                </a:moveTo>
                <a:lnTo>
                  <a:pt x="2171809" y="0"/>
                </a:lnTo>
                <a:lnTo>
                  <a:pt x="2819400" y="920894"/>
                </a:lnTo>
                <a:lnTo>
                  <a:pt x="2171809"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1" y="971549"/>
            <a:ext cx="2743200" cy="1786450"/>
          </a:xfrm>
          <a:custGeom>
            <a:avLst/>
            <a:gdLst>
              <a:gd name="connsiteX0" fmla="*/ 0 w 2743200"/>
              <a:gd name="connsiteY0" fmla="*/ 0 h 1786450"/>
              <a:gd name="connsiteX1" fmla="*/ 2115066 w 2743200"/>
              <a:gd name="connsiteY1" fmla="*/ 0 h 1786450"/>
              <a:gd name="connsiteX2" fmla="*/ 2743200 w 2743200"/>
              <a:gd name="connsiteY2" fmla="*/ 893225 h 1786450"/>
              <a:gd name="connsiteX3" fmla="*/ 2115066 w 2743200"/>
              <a:gd name="connsiteY3" fmla="*/ 1786450 h 1786450"/>
              <a:gd name="connsiteX4" fmla="*/ 0 w 2743200"/>
              <a:gd name="connsiteY4" fmla="*/ 1786450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786450">
                <a:moveTo>
                  <a:pt x="0" y="0"/>
                </a:moveTo>
                <a:lnTo>
                  <a:pt x="2115066" y="0"/>
                </a:lnTo>
                <a:lnTo>
                  <a:pt x="2743200" y="893225"/>
                </a:lnTo>
                <a:lnTo>
                  <a:pt x="2115066" y="1786450"/>
                </a:lnTo>
                <a:lnTo>
                  <a:pt x="0" y="17864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2297649" y="-1"/>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395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_Pic08_02">
    <p:spTree>
      <p:nvGrpSpPr>
        <p:cNvPr id="1" name=""/>
        <p:cNvGrpSpPr/>
        <p:nvPr/>
      </p:nvGrpSpPr>
      <p:grpSpPr>
        <a:xfrm>
          <a:off x="0" y="0"/>
          <a:ext cx="0" cy="0"/>
          <a:chOff x="0" y="0"/>
          <a:chExt cx="0" cy="0"/>
        </a:xfrm>
      </p:grpSpPr>
      <p:sp>
        <p:nvSpPr>
          <p:cNvPr id="12" name="Picture Placeholder 11"/>
          <p:cNvSpPr>
            <a:spLocks noGrp="1"/>
          </p:cNvSpPr>
          <p:nvPr>
            <p:ph type="pic" sz="quarter" idx="32" hasCustomPrompt="1"/>
          </p:nvPr>
        </p:nvSpPr>
        <p:spPr>
          <a:xfrm>
            <a:off x="0" y="3301711"/>
            <a:ext cx="3962400" cy="1841788"/>
          </a:xfrm>
          <a:custGeom>
            <a:avLst/>
            <a:gdLst>
              <a:gd name="connsiteX0" fmla="*/ 0 w 3962400"/>
              <a:gd name="connsiteY0" fmla="*/ 0 h 1841788"/>
              <a:gd name="connsiteX1" fmla="*/ 1143000 w 3962400"/>
              <a:gd name="connsiteY1" fmla="*/ 0 h 1841788"/>
              <a:gd name="connsiteX2" fmla="*/ 3314809 w 3962400"/>
              <a:gd name="connsiteY2" fmla="*/ 0 h 1841788"/>
              <a:gd name="connsiteX3" fmla="*/ 3962400 w 3962400"/>
              <a:gd name="connsiteY3" fmla="*/ 920894 h 1841788"/>
              <a:gd name="connsiteX4" fmla="*/ 3314809 w 3962400"/>
              <a:gd name="connsiteY4" fmla="*/ 1841788 h 1841788"/>
              <a:gd name="connsiteX5" fmla="*/ 1143000 w 3962400"/>
              <a:gd name="connsiteY5" fmla="*/ 1841788 h 1841788"/>
              <a:gd name="connsiteX6" fmla="*/ 0 w 3962400"/>
              <a:gd name="connsiteY6" fmla="*/ 1841788 h 184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400" h="1841788">
                <a:moveTo>
                  <a:pt x="0" y="0"/>
                </a:moveTo>
                <a:lnTo>
                  <a:pt x="1143000" y="0"/>
                </a:lnTo>
                <a:lnTo>
                  <a:pt x="3314809" y="0"/>
                </a:lnTo>
                <a:lnTo>
                  <a:pt x="3962400" y="920894"/>
                </a:lnTo>
                <a:lnTo>
                  <a:pt x="3314809" y="1841788"/>
                </a:lnTo>
                <a:lnTo>
                  <a:pt x="1143000"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0028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am00">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3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6428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27764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9100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70436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515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1394564" y="1519206"/>
            <a:ext cx="2099888" cy="1724087"/>
          </a:xfrm>
          <a:custGeom>
            <a:avLst/>
            <a:gdLst>
              <a:gd name="connsiteX0" fmla="*/ 1764614 w 2099888"/>
              <a:gd name="connsiteY0" fmla="*/ 0 h 1724087"/>
              <a:gd name="connsiteX1" fmla="*/ 2099888 w 2099888"/>
              <a:gd name="connsiteY1" fmla="*/ 1251261 h 1724087"/>
              <a:gd name="connsiteX2" fmla="*/ 335275 w 2099888"/>
              <a:gd name="connsiteY2" fmla="*/ 1724087 h 1724087"/>
              <a:gd name="connsiteX3" fmla="*/ 0 w 2099888"/>
              <a:gd name="connsiteY3" fmla="*/ 472827 h 1724087"/>
            </a:gdLst>
            <a:ahLst/>
            <a:cxnLst>
              <a:cxn ang="0">
                <a:pos x="connsiteX0" y="connsiteY0"/>
              </a:cxn>
              <a:cxn ang="0">
                <a:pos x="connsiteX1" y="connsiteY1"/>
              </a:cxn>
              <a:cxn ang="0">
                <a:pos x="connsiteX2" y="connsiteY2"/>
              </a:cxn>
              <a:cxn ang="0">
                <a:pos x="connsiteX3" y="connsiteY3"/>
              </a:cxn>
            </a:cxnLst>
            <a:rect l="l" t="t" r="r" b="b"/>
            <a:pathLst>
              <a:path w="2099888" h="1724087">
                <a:moveTo>
                  <a:pt x="1764614" y="0"/>
                </a:moveTo>
                <a:lnTo>
                  <a:pt x="2099888" y="1251261"/>
                </a:lnTo>
                <a:lnTo>
                  <a:pt x="335275" y="1724087"/>
                </a:lnTo>
                <a:lnTo>
                  <a:pt x="0" y="4728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4320206" y="1939003"/>
            <a:ext cx="1826861" cy="1295400"/>
          </a:xfrm>
          <a:custGeom>
            <a:avLst/>
            <a:gdLst>
              <a:gd name="connsiteX0" fmla="*/ 0 w 1826861"/>
              <a:gd name="connsiteY0" fmla="*/ 0 h 1295400"/>
              <a:gd name="connsiteX1" fmla="*/ 1826861 w 1826861"/>
              <a:gd name="connsiteY1" fmla="*/ 0 h 1295400"/>
              <a:gd name="connsiteX2" fmla="*/ 1826861 w 1826861"/>
              <a:gd name="connsiteY2" fmla="*/ 1295400 h 1295400"/>
              <a:gd name="connsiteX3" fmla="*/ 0 w 1826861"/>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1826861" h="1295400">
                <a:moveTo>
                  <a:pt x="0" y="0"/>
                </a:moveTo>
                <a:lnTo>
                  <a:pt x="1826861" y="0"/>
                </a:lnTo>
                <a:lnTo>
                  <a:pt x="1826861" y="1295400"/>
                </a:lnTo>
                <a:lnTo>
                  <a:pt x="0" y="1295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56916" y="1530635"/>
            <a:ext cx="2160150" cy="1842981"/>
          </a:xfrm>
          <a:custGeom>
            <a:avLst/>
            <a:gdLst>
              <a:gd name="connsiteX0" fmla="*/ 1716256 w 2160150"/>
              <a:gd name="connsiteY0" fmla="*/ 0 h 1842981"/>
              <a:gd name="connsiteX1" fmla="*/ 2160150 w 2160150"/>
              <a:gd name="connsiteY1" fmla="*/ 1216972 h 1842981"/>
              <a:gd name="connsiteX2" fmla="*/ 443895 w 2160150"/>
              <a:gd name="connsiteY2" fmla="*/ 1842981 h 1842981"/>
              <a:gd name="connsiteX3" fmla="*/ 0 w 2160150"/>
              <a:gd name="connsiteY3" fmla="*/ 626010 h 1842981"/>
            </a:gdLst>
            <a:ahLst/>
            <a:cxnLst>
              <a:cxn ang="0">
                <a:pos x="connsiteX0" y="connsiteY0"/>
              </a:cxn>
              <a:cxn ang="0">
                <a:pos x="connsiteX1" y="connsiteY1"/>
              </a:cxn>
              <a:cxn ang="0">
                <a:pos x="connsiteX2" y="connsiteY2"/>
              </a:cxn>
              <a:cxn ang="0">
                <a:pos x="connsiteX3" y="connsiteY3"/>
              </a:cxn>
            </a:cxnLst>
            <a:rect l="l" t="t" r="r" b="b"/>
            <a:pathLst>
              <a:path w="2160150" h="1842981">
                <a:moveTo>
                  <a:pt x="1716256" y="0"/>
                </a:moveTo>
                <a:lnTo>
                  <a:pt x="2160150" y="1216972"/>
                </a:lnTo>
                <a:lnTo>
                  <a:pt x="443895" y="1842981"/>
                </a:lnTo>
                <a:lnTo>
                  <a:pt x="0" y="6260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65423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ic08_02">
    <p:spTree>
      <p:nvGrpSpPr>
        <p:cNvPr id="1" name=""/>
        <p:cNvGrpSpPr/>
        <p:nvPr/>
      </p:nvGrpSpPr>
      <p:grpSpPr>
        <a:xfrm>
          <a:off x="0" y="0"/>
          <a:ext cx="0" cy="0"/>
          <a:chOff x="0" y="0"/>
          <a:chExt cx="0" cy="0"/>
        </a:xfrm>
      </p:grpSpPr>
      <p:sp>
        <p:nvSpPr>
          <p:cNvPr id="9" name="Picture Placeholder 8"/>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0" y="-1"/>
            <a:ext cx="4572000" cy="3257550"/>
          </a:xfrm>
          <a:custGeom>
            <a:avLst/>
            <a:gdLst>
              <a:gd name="connsiteX0" fmla="*/ 0 w 4572000"/>
              <a:gd name="connsiteY0" fmla="*/ 0 h 3257550"/>
              <a:gd name="connsiteX1" fmla="*/ 4572000 w 4572000"/>
              <a:gd name="connsiteY1" fmla="*/ 0 h 3257550"/>
              <a:gd name="connsiteX2" fmla="*/ 4572000 w 4572000"/>
              <a:gd name="connsiteY2" fmla="*/ 1770124 h 3257550"/>
              <a:gd name="connsiteX3" fmla="*/ 4572000 w 4572000"/>
              <a:gd name="connsiteY3" fmla="*/ 3257550 h 3257550"/>
              <a:gd name="connsiteX4" fmla="*/ 0 w 4572000"/>
              <a:gd name="connsiteY4" fmla="*/ 1770124 h 325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57550">
                <a:moveTo>
                  <a:pt x="0" y="0"/>
                </a:moveTo>
                <a:lnTo>
                  <a:pt x="4572000" y="0"/>
                </a:lnTo>
                <a:lnTo>
                  <a:pt x="4572000" y="1770124"/>
                </a:lnTo>
                <a:lnTo>
                  <a:pt x="4572000" y="3257550"/>
                </a:lnTo>
                <a:lnTo>
                  <a:pt x="0" y="177012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9343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3238498"/>
          </a:xfrm>
          <a:custGeom>
            <a:avLst/>
            <a:gdLst>
              <a:gd name="connsiteX0" fmla="*/ 0 w 4572000"/>
              <a:gd name="connsiteY0" fmla="*/ 0 h 3238498"/>
              <a:gd name="connsiteX1" fmla="*/ 4572000 w 4572000"/>
              <a:gd name="connsiteY1" fmla="*/ 0 h 3238498"/>
              <a:gd name="connsiteX2" fmla="*/ 4572000 w 4572000"/>
              <a:gd name="connsiteY2" fmla="*/ 1759772 h 3238498"/>
              <a:gd name="connsiteX3" fmla="*/ 0 w 4572000"/>
              <a:gd name="connsiteY3" fmla="*/ 3238498 h 3238498"/>
              <a:gd name="connsiteX4" fmla="*/ 0 w 4572000"/>
              <a:gd name="connsiteY4" fmla="*/ 1759772 h 323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38498">
                <a:moveTo>
                  <a:pt x="0" y="0"/>
                </a:moveTo>
                <a:lnTo>
                  <a:pt x="4572000" y="0"/>
                </a:lnTo>
                <a:lnTo>
                  <a:pt x="4572000" y="1759772"/>
                </a:lnTo>
                <a:lnTo>
                  <a:pt x="0" y="3238498"/>
                </a:lnTo>
                <a:lnTo>
                  <a:pt x="0" y="17597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97086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0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457200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41809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6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10500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7_Pic08_02">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2876549"/>
            <a:ext cx="9144000" cy="2266950"/>
          </a:xfrm>
          <a:custGeom>
            <a:avLst/>
            <a:gdLst>
              <a:gd name="connsiteX0" fmla="*/ 0 w 9144000"/>
              <a:gd name="connsiteY0" fmla="*/ 0 h 2266950"/>
              <a:gd name="connsiteX1" fmla="*/ 9144000 w 9144000"/>
              <a:gd name="connsiteY1" fmla="*/ 0 h 2266950"/>
              <a:gd name="connsiteX2" fmla="*/ 9144000 w 9144000"/>
              <a:gd name="connsiteY2" fmla="*/ 2266950 h 2266950"/>
              <a:gd name="connsiteX3" fmla="*/ 0 w 91440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144000" h="2266950">
                <a:moveTo>
                  <a:pt x="0" y="0"/>
                </a:moveTo>
                <a:lnTo>
                  <a:pt x="9144000" y="0"/>
                </a:lnTo>
                <a:lnTo>
                  <a:pt x="9144000" y="2266950"/>
                </a:lnTo>
                <a:lnTo>
                  <a:pt x="0" y="2266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28084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Pic08_02">
    <p:spTree>
      <p:nvGrpSpPr>
        <p:cNvPr id="1" name=""/>
        <p:cNvGrpSpPr/>
        <p:nvPr/>
      </p:nvGrpSpPr>
      <p:grpSpPr>
        <a:xfrm>
          <a:off x="0" y="0"/>
          <a:ext cx="0" cy="0"/>
          <a:chOff x="0" y="0"/>
          <a:chExt cx="0" cy="0"/>
        </a:xfrm>
      </p:grpSpPr>
      <p:sp>
        <p:nvSpPr>
          <p:cNvPr id="11" name="Picture Placeholder 10"/>
          <p:cNvSpPr>
            <a:spLocks noGrp="1"/>
          </p:cNvSpPr>
          <p:nvPr>
            <p:ph type="pic" sz="quarter" idx="32" hasCustomPrompt="1"/>
          </p:nvPr>
        </p:nvSpPr>
        <p:spPr>
          <a:xfrm>
            <a:off x="0"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2285364"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570728"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856093" y="-1"/>
            <a:ext cx="2287907" cy="2647950"/>
          </a:xfrm>
          <a:custGeom>
            <a:avLst/>
            <a:gdLst>
              <a:gd name="connsiteX0" fmla="*/ 1907 w 2287907"/>
              <a:gd name="connsiteY0" fmla="*/ 0 h 2647950"/>
              <a:gd name="connsiteX1" fmla="*/ 382907 w 2287907"/>
              <a:gd name="connsiteY1" fmla="*/ 0 h 2647950"/>
              <a:gd name="connsiteX2" fmla="*/ 2287907 w 2287907"/>
              <a:gd name="connsiteY2" fmla="*/ 0 h 2647950"/>
              <a:gd name="connsiteX3" fmla="*/ 2287907 w 2287907"/>
              <a:gd name="connsiteY3" fmla="*/ 2647950 h 2647950"/>
              <a:gd name="connsiteX4" fmla="*/ 382907 w 2287907"/>
              <a:gd name="connsiteY4" fmla="*/ 2647950 h 2647950"/>
              <a:gd name="connsiteX5" fmla="*/ 306707 w 2287907"/>
              <a:gd name="connsiteY5" fmla="*/ 2647950 h 2647950"/>
              <a:gd name="connsiteX6" fmla="*/ 1907 w 2287907"/>
              <a:gd name="connsiteY6" fmla="*/ 2647950 h 2647950"/>
              <a:gd name="connsiteX7" fmla="*/ 1907 w 2287907"/>
              <a:gd name="connsiteY7" fmla="*/ 1482216 h 2647950"/>
              <a:gd name="connsiteX8" fmla="*/ 0 w 2287907"/>
              <a:gd name="connsiteY8" fmla="*/ 1482216 h 2647950"/>
              <a:gd name="connsiteX9" fmla="*/ 1907 w 2287907"/>
              <a:gd name="connsiteY9" fmla="*/ 1479828 h 2647950"/>
              <a:gd name="connsiteX10" fmla="*/ 1907 w 2287907"/>
              <a:gd name="connsiteY10" fmla="*/ 1479035 h 2647950"/>
              <a:gd name="connsiteX11" fmla="*/ 2540 w 2287907"/>
              <a:gd name="connsiteY11" fmla="*/ 1479035 h 2647950"/>
              <a:gd name="connsiteX12" fmla="*/ 306071 w 2287907"/>
              <a:gd name="connsiteY12" fmla="*/ 1098938 h 2647950"/>
              <a:gd name="connsiteX13" fmla="*/ 1 w 2287907"/>
              <a:gd name="connsiteY13" fmla="*/ 715662 h 2647950"/>
              <a:gd name="connsiteX14" fmla="*/ 1907 w 2287907"/>
              <a:gd name="connsiteY14" fmla="*/ 715658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7907" h="2647950">
                <a:moveTo>
                  <a:pt x="1907" y="0"/>
                </a:moveTo>
                <a:lnTo>
                  <a:pt x="382907" y="0"/>
                </a:lnTo>
                <a:lnTo>
                  <a:pt x="2287907" y="0"/>
                </a:lnTo>
                <a:lnTo>
                  <a:pt x="2287907" y="2647950"/>
                </a:lnTo>
                <a:lnTo>
                  <a:pt x="382907" y="2647950"/>
                </a:lnTo>
                <a:lnTo>
                  <a:pt x="306707" y="2647950"/>
                </a:lnTo>
                <a:lnTo>
                  <a:pt x="1907" y="2647950"/>
                </a:lnTo>
                <a:lnTo>
                  <a:pt x="1907" y="1482216"/>
                </a:lnTo>
                <a:lnTo>
                  <a:pt x="0" y="1482216"/>
                </a:lnTo>
                <a:lnTo>
                  <a:pt x="1907" y="1479828"/>
                </a:lnTo>
                <a:lnTo>
                  <a:pt x="1907" y="1479035"/>
                </a:lnTo>
                <a:lnTo>
                  <a:pt x="2540" y="1479035"/>
                </a:lnTo>
                <a:lnTo>
                  <a:pt x="306071" y="1098938"/>
                </a:lnTo>
                <a:lnTo>
                  <a:pt x="1" y="715662"/>
                </a:lnTo>
                <a:lnTo>
                  <a:pt x="1907" y="7156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17400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Pic08_02">
    <p:spTree>
      <p:nvGrpSpPr>
        <p:cNvPr id="1" name=""/>
        <p:cNvGrpSpPr/>
        <p:nvPr/>
      </p:nvGrpSpPr>
      <p:grpSpPr>
        <a:xfrm>
          <a:off x="0" y="0"/>
          <a:ext cx="0" cy="0"/>
          <a:chOff x="0" y="0"/>
          <a:chExt cx="0" cy="0"/>
        </a:xfrm>
      </p:grpSpPr>
      <p:sp>
        <p:nvSpPr>
          <p:cNvPr id="5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9"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438400" y="3105148"/>
            <a:ext cx="1600199" cy="1735040"/>
          </a:xfrm>
          <a:custGeom>
            <a:avLst/>
            <a:gdLst>
              <a:gd name="connsiteX0" fmla="*/ 0 w 1600199"/>
              <a:gd name="connsiteY0" fmla="*/ 0 h 1735040"/>
              <a:gd name="connsiteX1" fmla="*/ 1600199 w 1600199"/>
              <a:gd name="connsiteY1" fmla="*/ 0 h 1735040"/>
              <a:gd name="connsiteX2" fmla="*/ 1600199 w 1600199"/>
              <a:gd name="connsiteY2" fmla="*/ 1735040 h 1735040"/>
              <a:gd name="connsiteX3" fmla="*/ 0 w 1600199"/>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1600199" h="1735040">
                <a:moveTo>
                  <a:pt x="0" y="0"/>
                </a:moveTo>
                <a:lnTo>
                  <a:pt x="1600199" y="0"/>
                </a:lnTo>
                <a:lnTo>
                  <a:pt x="1600199"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6477000" y="3105148"/>
            <a:ext cx="2667000" cy="1735040"/>
          </a:xfrm>
          <a:custGeom>
            <a:avLst/>
            <a:gdLst>
              <a:gd name="connsiteX0" fmla="*/ 0 w 2667000"/>
              <a:gd name="connsiteY0" fmla="*/ 0 h 1735040"/>
              <a:gd name="connsiteX1" fmla="*/ 2667000 w 2667000"/>
              <a:gd name="connsiteY1" fmla="*/ 0 h 1735040"/>
              <a:gd name="connsiteX2" fmla="*/ 2667000 w 2667000"/>
              <a:gd name="connsiteY2" fmla="*/ 1735040 h 1735040"/>
              <a:gd name="connsiteX3" fmla="*/ 0 w 2667000"/>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2667000" h="1735040">
                <a:moveTo>
                  <a:pt x="0" y="0"/>
                </a:moveTo>
                <a:lnTo>
                  <a:pt x="2667000" y="0"/>
                </a:lnTo>
                <a:lnTo>
                  <a:pt x="2667000"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038600" y="1812776"/>
            <a:ext cx="2438400" cy="1292372"/>
          </a:xfrm>
          <a:custGeom>
            <a:avLst/>
            <a:gdLst>
              <a:gd name="connsiteX0" fmla="*/ 0 w 2438400"/>
              <a:gd name="connsiteY0" fmla="*/ 0 h 1292372"/>
              <a:gd name="connsiteX1" fmla="*/ 2438400 w 2438400"/>
              <a:gd name="connsiteY1" fmla="*/ 0 h 1292372"/>
              <a:gd name="connsiteX2" fmla="*/ 2438400 w 2438400"/>
              <a:gd name="connsiteY2" fmla="*/ 1292372 h 1292372"/>
              <a:gd name="connsiteX3" fmla="*/ 0 w 24384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2438400" h="1292372">
                <a:moveTo>
                  <a:pt x="0" y="0"/>
                </a:moveTo>
                <a:lnTo>
                  <a:pt x="2438400" y="0"/>
                </a:lnTo>
                <a:lnTo>
                  <a:pt x="24384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1" y="1812776"/>
            <a:ext cx="1371600" cy="1292372"/>
          </a:xfrm>
          <a:custGeom>
            <a:avLst/>
            <a:gdLst>
              <a:gd name="connsiteX0" fmla="*/ 0 w 1371600"/>
              <a:gd name="connsiteY0" fmla="*/ 0 h 1292372"/>
              <a:gd name="connsiteX1" fmla="*/ 1371600 w 1371600"/>
              <a:gd name="connsiteY1" fmla="*/ 0 h 1292372"/>
              <a:gd name="connsiteX2" fmla="*/ 1371600 w 1371600"/>
              <a:gd name="connsiteY2" fmla="*/ 1292372 h 1292372"/>
              <a:gd name="connsiteX3" fmla="*/ 0 w 13716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1371600" h="1292372">
                <a:moveTo>
                  <a:pt x="0" y="0"/>
                </a:moveTo>
                <a:lnTo>
                  <a:pt x="1371600" y="0"/>
                </a:lnTo>
                <a:lnTo>
                  <a:pt x="13716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969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Pic08_02">
    <p:spTree>
      <p:nvGrpSpPr>
        <p:cNvPr id="1" name=""/>
        <p:cNvGrpSpPr/>
        <p:nvPr/>
      </p:nvGrpSpPr>
      <p:grpSpPr>
        <a:xfrm>
          <a:off x="0" y="0"/>
          <a:ext cx="0" cy="0"/>
          <a:chOff x="0" y="0"/>
          <a:chExt cx="0" cy="0"/>
        </a:xfrm>
      </p:grpSpPr>
      <p:sp>
        <p:nvSpPr>
          <p:cNvPr id="6"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590800" y="2911593"/>
            <a:ext cx="1826681" cy="1828800"/>
          </a:xfrm>
          <a:custGeom>
            <a:avLst/>
            <a:gdLst>
              <a:gd name="connsiteX0" fmla="*/ 0 w 1826681"/>
              <a:gd name="connsiteY0" fmla="*/ 0 h 1828800"/>
              <a:gd name="connsiteX1" fmla="*/ 1826681 w 1826681"/>
              <a:gd name="connsiteY1" fmla="*/ 0 h 1828800"/>
              <a:gd name="connsiteX2" fmla="*/ 1826681 w 1826681"/>
              <a:gd name="connsiteY2" fmla="*/ 1828800 h 1828800"/>
              <a:gd name="connsiteX3" fmla="*/ 1684782 w 1826681"/>
              <a:gd name="connsiteY3" fmla="*/ 1816085 h 1828800"/>
              <a:gd name="connsiteX4" fmla="*/ 1542883 w 1826681"/>
              <a:gd name="connsiteY4" fmla="*/ 1792776 h 1828800"/>
              <a:gd name="connsiteX5" fmla="*/ 1406280 w 1826681"/>
              <a:gd name="connsiteY5" fmla="*/ 1762048 h 1828800"/>
              <a:gd name="connsiteX6" fmla="*/ 1270735 w 1826681"/>
              <a:gd name="connsiteY6" fmla="*/ 1719666 h 1828800"/>
              <a:gd name="connsiteX7" fmla="*/ 1141543 w 1826681"/>
              <a:gd name="connsiteY7" fmla="*/ 1667747 h 1828800"/>
              <a:gd name="connsiteX8" fmla="*/ 1015529 w 1826681"/>
              <a:gd name="connsiteY8" fmla="*/ 1605234 h 1828800"/>
              <a:gd name="connsiteX9" fmla="*/ 892691 w 1826681"/>
              <a:gd name="connsiteY9" fmla="*/ 1535302 h 1828800"/>
              <a:gd name="connsiteX10" fmla="*/ 776207 w 1826681"/>
              <a:gd name="connsiteY10" fmla="*/ 1455835 h 1828800"/>
              <a:gd name="connsiteX11" fmla="*/ 663959 w 1826681"/>
              <a:gd name="connsiteY11" fmla="*/ 1366832 h 1828800"/>
              <a:gd name="connsiteX12" fmla="*/ 560182 w 1826681"/>
              <a:gd name="connsiteY12" fmla="*/ 1268293 h 1828800"/>
              <a:gd name="connsiteX13" fmla="*/ 461700 w 1826681"/>
              <a:gd name="connsiteY13" fmla="*/ 1162337 h 1828800"/>
              <a:gd name="connsiteX14" fmla="*/ 372749 w 1826681"/>
              <a:gd name="connsiteY14" fmla="*/ 1052143 h 1828800"/>
              <a:gd name="connsiteX15" fmla="*/ 291210 w 1826681"/>
              <a:gd name="connsiteY15" fmla="*/ 933472 h 1828800"/>
              <a:gd name="connsiteX16" fmla="*/ 221319 w 1826681"/>
              <a:gd name="connsiteY16" fmla="*/ 812682 h 1828800"/>
              <a:gd name="connsiteX17" fmla="*/ 160959 w 1826681"/>
              <a:gd name="connsiteY17" fmla="*/ 686595 h 1828800"/>
              <a:gd name="connsiteX18" fmla="*/ 109071 w 1826681"/>
              <a:gd name="connsiteY18" fmla="*/ 555209 h 1828800"/>
              <a:gd name="connsiteX19" fmla="*/ 64595 w 1826681"/>
              <a:gd name="connsiteY19" fmla="*/ 419585 h 1828800"/>
              <a:gd name="connsiteX20" fmla="*/ 33886 w 1826681"/>
              <a:gd name="connsiteY20" fmla="*/ 282902 h 1828800"/>
              <a:gd name="connsiteX21" fmla="*/ 12707 w 1826681"/>
              <a:gd name="connsiteY21" fmla="*/ 1430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6681" h="1828800">
                <a:moveTo>
                  <a:pt x="0" y="0"/>
                </a:moveTo>
                <a:lnTo>
                  <a:pt x="1826681" y="0"/>
                </a:lnTo>
                <a:lnTo>
                  <a:pt x="1826681" y="1828800"/>
                </a:lnTo>
                <a:lnTo>
                  <a:pt x="1684782" y="1816085"/>
                </a:lnTo>
                <a:lnTo>
                  <a:pt x="1542883" y="1792776"/>
                </a:lnTo>
                <a:lnTo>
                  <a:pt x="1406280" y="1762048"/>
                </a:lnTo>
                <a:lnTo>
                  <a:pt x="1270735" y="1719666"/>
                </a:lnTo>
                <a:lnTo>
                  <a:pt x="1141543" y="1667747"/>
                </a:lnTo>
                <a:lnTo>
                  <a:pt x="1015529" y="1605234"/>
                </a:lnTo>
                <a:lnTo>
                  <a:pt x="892691" y="1535302"/>
                </a:lnTo>
                <a:lnTo>
                  <a:pt x="776207" y="1455835"/>
                </a:lnTo>
                <a:lnTo>
                  <a:pt x="663959" y="1366832"/>
                </a:lnTo>
                <a:lnTo>
                  <a:pt x="560182" y="1268293"/>
                </a:lnTo>
                <a:lnTo>
                  <a:pt x="461700" y="1162337"/>
                </a:lnTo>
                <a:lnTo>
                  <a:pt x="372749" y="1052143"/>
                </a:lnTo>
                <a:lnTo>
                  <a:pt x="291210" y="933472"/>
                </a:lnTo>
                <a:lnTo>
                  <a:pt x="221319" y="812682"/>
                </a:lnTo>
                <a:lnTo>
                  <a:pt x="160959" y="686595"/>
                </a:lnTo>
                <a:lnTo>
                  <a:pt x="109071" y="555209"/>
                </a:lnTo>
                <a:lnTo>
                  <a:pt x="64595" y="419585"/>
                </a:lnTo>
                <a:lnTo>
                  <a:pt x="33886" y="282902"/>
                </a:lnTo>
                <a:lnTo>
                  <a:pt x="12707" y="143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047468" y="1412994"/>
            <a:ext cx="1370013" cy="1368425"/>
          </a:xfrm>
          <a:custGeom>
            <a:avLst/>
            <a:gdLst>
              <a:gd name="connsiteX0" fmla="*/ 1370013 w 1370013"/>
              <a:gd name="connsiteY0" fmla="*/ 0 h 1368425"/>
              <a:gd name="connsiteX1" fmla="*/ 1370013 w 1370013"/>
              <a:gd name="connsiteY1" fmla="*/ 1368425 h 1368425"/>
              <a:gd name="connsiteX2" fmla="*/ 0 w 1370013"/>
              <a:gd name="connsiteY2" fmla="*/ 1368425 h 1368425"/>
              <a:gd name="connsiteX3" fmla="*/ 9525 w 1370013"/>
              <a:gd name="connsiteY3" fmla="*/ 1262124 h 1368425"/>
              <a:gd name="connsiteX4" fmla="*/ 26987 w 1370013"/>
              <a:gd name="connsiteY4" fmla="*/ 1155824 h 1368425"/>
              <a:gd name="connsiteX5" fmla="*/ 50006 w 1370013"/>
              <a:gd name="connsiteY5" fmla="*/ 1053489 h 1368425"/>
              <a:gd name="connsiteX6" fmla="*/ 81756 w 1370013"/>
              <a:gd name="connsiteY6" fmla="*/ 951948 h 1368425"/>
              <a:gd name="connsiteX7" fmla="*/ 120650 w 1370013"/>
              <a:gd name="connsiteY7" fmla="*/ 855167 h 1368425"/>
              <a:gd name="connsiteX8" fmla="*/ 167481 w 1370013"/>
              <a:gd name="connsiteY8" fmla="*/ 760765 h 1368425"/>
              <a:gd name="connsiteX9" fmla="*/ 219869 w 1370013"/>
              <a:gd name="connsiteY9" fmla="*/ 668744 h 1368425"/>
              <a:gd name="connsiteX10" fmla="*/ 279400 w 1370013"/>
              <a:gd name="connsiteY10" fmla="*/ 581481 h 1368425"/>
              <a:gd name="connsiteX11" fmla="*/ 346075 w 1370013"/>
              <a:gd name="connsiteY11" fmla="*/ 497393 h 1368425"/>
              <a:gd name="connsiteX12" fmla="*/ 419894 w 1370013"/>
              <a:gd name="connsiteY12" fmla="*/ 419650 h 1368425"/>
              <a:gd name="connsiteX13" fmla="*/ 499269 w 1370013"/>
              <a:gd name="connsiteY13" fmla="*/ 345874 h 1368425"/>
              <a:gd name="connsiteX14" fmla="*/ 581819 w 1370013"/>
              <a:gd name="connsiteY14" fmla="*/ 279238 h 1368425"/>
              <a:gd name="connsiteX15" fmla="*/ 670719 w 1370013"/>
              <a:gd name="connsiteY15" fmla="*/ 218155 h 1368425"/>
              <a:gd name="connsiteX16" fmla="*/ 761206 w 1370013"/>
              <a:gd name="connsiteY16" fmla="*/ 165798 h 1368425"/>
              <a:gd name="connsiteX17" fmla="*/ 855663 w 1370013"/>
              <a:gd name="connsiteY17" fmla="*/ 120580 h 1368425"/>
              <a:gd name="connsiteX18" fmla="*/ 954088 w 1370013"/>
              <a:gd name="connsiteY18" fmla="*/ 81709 h 1368425"/>
              <a:gd name="connsiteX19" fmla="*/ 1054100 w 1370013"/>
              <a:gd name="connsiteY19" fmla="*/ 48391 h 1368425"/>
              <a:gd name="connsiteX20" fmla="*/ 1158082 w 1370013"/>
              <a:gd name="connsiteY20" fmla="*/ 25385 h 1368425"/>
              <a:gd name="connsiteX21" fmla="*/ 1262857 w 1370013"/>
              <a:gd name="connsiteY21" fmla="*/ 9519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1370013" y="0"/>
                </a:moveTo>
                <a:lnTo>
                  <a:pt x="1370013" y="1368425"/>
                </a:lnTo>
                <a:lnTo>
                  <a:pt x="0" y="1368425"/>
                </a:lnTo>
                <a:lnTo>
                  <a:pt x="9525" y="1262124"/>
                </a:lnTo>
                <a:lnTo>
                  <a:pt x="26987" y="1155824"/>
                </a:lnTo>
                <a:lnTo>
                  <a:pt x="50006" y="1053489"/>
                </a:lnTo>
                <a:lnTo>
                  <a:pt x="81756" y="951948"/>
                </a:lnTo>
                <a:lnTo>
                  <a:pt x="120650" y="855167"/>
                </a:lnTo>
                <a:lnTo>
                  <a:pt x="167481" y="760765"/>
                </a:lnTo>
                <a:lnTo>
                  <a:pt x="219869" y="668744"/>
                </a:lnTo>
                <a:lnTo>
                  <a:pt x="279400" y="581481"/>
                </a:lnTo>
                <a:lnTo>
                  <a:pt x="346075" y="497393"/>
                </a:lnTo>
                <a:lnTo>
                  <a:pt x="419894" y="419650"/>
                </a:lnTo>
                <a:lnTo>
                  <a:pt x="499269" y="345874"/>
                </a:lnTo>
                <a:lnTo>
                  <a:pt x="581819" y="279238"/>
                </a:lnTo>
                <a:lnTo>
                  <a:pt x="670719" y="218155"/>
                </a:lnTo>
                <a:lnTo>
                  <a:pt x="761206" y="165798"/>
                </a:lnTo>
                <a:lnTo>
                  <a:pt x="855663" y="120580"/>
                </a:lnTo>
                <a:lnTo>
                  <a:pt x="954088" y="81709"/>
                </a:lnTo>
                <a:lnTo>
                  <a:pt x="1054100" y="48391"/>
                </a:lnTo>
                <a:lnTo>
                  <a:pt x="1158082" y="25385"/>
                </a:lnTo>
                <a:lnTo>
                  <a:pt x="1262857" y="951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4544480" y="2911594"/>
            <a:ext cx="1370013" cy="1368425"/>
          </a:xfrm>
          <a:custGeom>
            <a:avLst/>
            <a:gdLst>
              <a:gd name="connsiteX0" fmla="*/ 0 w 1370013"/>
              <a:gd name="connsiteY0" fmla="*/ 0 h 1368425"/>
              <a:gd name="connsiteX1" fmla="*/ 1370013 w 1370013"/>
              <a:gd name="connsiteY1" fmla="*/ 0 h 1368425"/>
              <a:gd name="connsiteX2" fmla="*/ 1360488 w 1370013"/>
              <a:gd name="connsiteY2" fmla="*/ 106301 h 1368425"/>
              <a:gd name="connsiteX3" fmla="*/ 1343026 w 1370013"/>
              <a:gd name="connsiteY3" fmla="*/ 212602 h 1368425"/>
              <a:gd name="connsiteX4" fmla="*/ 1320007 w 1370013"/>
              <a:gd name="connsiteY4" fmla="*/ 314936 h 1368425"/>
              <a:gd name="connsiteX5" fmla="*/ 1288257 w 1370013"/>
              <a:gd name="connsiteY5" fmla="*/ 416477 h 1368425"/>
              <a:gd name="connsiteX6" fmla="*/ 1249363 w 1370013"/>
              <a:gd name="connsiteY6" fmla="*/ 513259 h 1368425"/>
              <a:gd name="connsiteX7" fmla="*/ 1202532 w 1370013"/>
              <a:gd name="connsiteY7" fmla="*/ 607660 h 1368425"/>
              <a:gd name="connsiteX8" fmla="*/ 1150144 w 1370013"/>
              <a:gd name="connsiteY8" fmla="*/ 699682 h 1368425"/>
              <a:gd name="connsiteX9" fmla="*/ 1090613 w 1370013"/>
              <a:gd name="connsiteY9" fmla="*/ 786944 h 1368425"/>
              <a:gd name="connsiteX10" fmla="*/ 1023938 w 1370013"/>
              <a:gd name="connsiteY10" fmla="*/ 871032 h 1368425"/>
              <a:gd name="connsiteX11" fmla="*/ 950119 w 1370013"/>
              <a:gd name="connsiteY11" fmla="*/ 948775 h 1368425"/>
              <a:gd name="connsiteX12" fmla="*/ 870744 w 1370013"/>
              <a:gd name="connsiteY12" fmla="*/ 1022551 h 1368425"/>
              <a:gd name="connsiteX13" fmla="*/ 788194 w 1370013"/>
              <a:gd name="connsiteY13" fmla="*/ 1089187 h 1368425"/>
              <a:gd name="connsiteX14" fmla="*/ 699294 w 1370013"/>
              <a:gd name="connsiteY14" fmla="*/ 1150270 h 1368425"/>
              <a:gd name="connsiteX15" fmla="*/ 608806 w 1370013"/>
              <a:gd name="connsiteY15" fmla="*/ 1202628 h 1368425"/>
              <a:gd name="connsiteX16" fmla="*/ 514350 w 1370013"/>
              <a:gd name="connsiteY16" fmla="*/ 1247845 h 1368425"/>
              <a:gd name="connsiteX17" fmla="*/ 415925 w 1370013"/>
              <a:gd name="connsiteY17" fmla="*/ 1286716 h 1368425"/>
              <a:gd name="connsiteX18" fmla="*/ 314325 w 1370013"/>
              <a:gd name="connsiteY18" fmla="*/ 1320035 h 1368425"/>
              <a:gd name="connsiteX19" fmla="*/ 211931 w 1370013"/>
              <a:gd name="connsiteY19" fmla="*/ 1343040 h 1368425"/>
              <a:gd name="connsiteX20" fmla="*/ 107156 w 1370013"/>
              <a:gd name="connsiteY20" fmla="*/ 1358906 h 1368425"/>
              <a:gd name="connsiteX21" fmla="*/ 0 w 1370013"/>
              <a:gd name="connsiteY21" fmla="*/ 1368425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0" y="0"/>
                </a:moveTo>
                <a:lnTo>
                  <a:pt x="1370013" y="0"/>
                </a:lnTo>
                <a:lnTo>
                  <a:pt x="1360488" y="106301"/>
                </a:lnTo>
                <a:lnTo>
                  <a:pt x="1343026" y="212602"/>
                </a:lnTo>
                <a:lnTo>
                  <a:pt x="1320007" y="314936"/>
                </a:lnTo>
                <a:lnTo>
                  <a:pt x="1288257" y="416477"/>
                </a:lnTo>
                <a:lnTo>
                  <a:pt x="1249363" y="513259"/>
                </a:lnTo>
                <a:lnTo>
                  <a:pt x="1202532" y="607660"/>
                </a:lnTo>
                <a:lnTo>
                  <a:pt x="1150144" y="699682"/>
                </a:lnTo>
                <a:lnTo>
                  <a:pt x="1090613" y="786944"/>
                </a:lnTo>
                <a:lnTo>
                  <a:pt x="1023938" y="871032"/>
                </a:lnTo>
                <a:lnTo>
                  <a:pt x="950119" y="948775"/>
                </a:lnTo>
                <a:lnTo>
                  <a:pt x="870744" y="1022551"/>
                </a:lnTo>
                <a:lnTo>
                  <a:pt x="788194" y="1089187"/>
                </a:lnTo>
                <a:lnTo>
                  <a:pt x="699294" y="1150270"/>
                </a:lnTo>
                <a:lnTo>
                  <a:pt x="608806" y="1202628"/>
                </a:lnTo>
                <a:lnTo>
                  <a:pt x="514350" y="1247845"/>
                </a:lnTo>
                <a:lnTo>
                  <a:pt x="415925" y="1286716"/>
                </a:lnTo>
                <a:lnTo>
                  <a:pt x="314325" y="1320035"/>
                </a:lnTo>
                <a:lnTo>
                  <a:pt x="211931" y="1343040"/>
                </a:lnTo>
                <a:lnTo>
                  <a:pt x="107156" y="1358906"/>
                </a:lnTo>
                <a:lnTo>
                  <a:pt x="0" y="1368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58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5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0"/>
            <a:ext cx="9144000" cy="5143499"/>
          </a:xfrm>
          <a:custGeom>
            <a:avLst/>
            <a:gdLst>
              <a:gd name="connsiteX0" fmla="*/ 0 w 9144000"/>
              <a:gd name="connsiteY0" fmla="*/ 0 h 5143499"/>
              <a:gd name="connsiteX1" fmla="*/ 9144000 w 9144000"/>
              <a:gd name="connsiteY1" fmla="*/ 0 h 5143499"/>
              <a:gd name="connsiteX2" fmla="*/ 9144000 w 9144000"/>
              <a:gd name="connsiteY2" fmla="*/ 5143499 h 5143499"/>
              <a:gd name="connsiteX3" fmla="*/ 0 w 9144000"/>
              <a:gd name="connsiteY3" fmla="*/ 5143499 h 5143499"/>
            </a:gdLst>
            <a:ahLst/>
            <a:cxnLst>
              <a:cxn ang="0">
                <a:pos x="connsiteX0" y="connsiteY0"/>
              </a:cxn>
              <a:cxn ang="0">
                <a:pos x="connsiteX1" y="connsiteY1"/>
              </a:cxn>
              <a:cxn ang="0">
                <a:pos x="connsiteX2" y="connsiteY2"/>
              </a:cxn>
              <a:cxn ang="0">
                <a:pos x="connsiteX3" y="connsiteY3"/>
              </a:cxn>
            </a:cxnLst>
            <a:rect l="l" t="t" r="r" b="b"/>
            <a:pathLst>
              <a:path w="9144000" h="5143499">
                <a:moveTo>
                  <a:pt x="0" y="0"/>
                </a:moveTo>
                <a:lnTo>
                  <a:pt x="9144000" y="0"/>
                </a:lnTo>
                <a:lnTo>
                  <a:pt x="9144000" y="5143499"/>
                </a:lnTo>
                <a:lnTo>
                  <a:pt x="0" y="514349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1833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2876550"/>
          </a:xfrm>
          <a:custGeom>
            <a:avLst/>
            <a:gdLst>
              <a:gd name="connsiteX0" fmla="*/ 0 w 9144000"/>
              <a:gd name="connsiteY0" fmla="*/ 0 h 2876550"/>
              <a:gd name="connsiteX1" fmla="*/ 9144000 w 9144000"/>
              <a:gd name="connsiteY1" fmla="*/ 0 h 2876550"/>
              <a:gd name="connsiteX2" fmla="*/ 9144000 w 9144000"/>
              <a:gd name="connsiteY2" fmla="*/ 2876550 h 2876550"/>
              <a:gd name="connsiteX3" fmla="*/ 0 w 914400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9144000" h="2876550">
                <a:moveTo>
                  <a:pt x="0" y="0"/>
                </a:moveTo>
                <a:lnTo>
                  <a:pt x="9144000" y="0"/>
                </a:lnTo>
                <a:lnTo>
                  <a:pt x="9144000" y="2876550"/>
                </a:lnTo>
                <a:lnTo>
                  <a:pt x="0" y="2876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7640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1"/>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2565137"/>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6096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206270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022496" y="3609085"/>
            <a:ext cx="3520272" cy="1152144"/>
          </a:xfrm>
          <a:custGeom>
            <a:avLst/>
            <a:gdLst>
              <a:gd name="connsiteX0" fmla="*/ 0 w 3520272"/>
              <a:gd name="connsiteY0" fmla="*/ 0 h 1152144"/>
              <a:gd name="connsiteX1" fmla="*/ 3520272 w 3520272"/>
              <a:gd name="connsiteY1" fmla="*/ 0 h 1152144"/>
              <a:gd name="connsiteX2" fmla="*/ 3520272 w 3520272"/>
              <a:gd name="connsiteY2" fmla="*/ 1152144 h 1152144"/>
              <a:gd name="connsiteX3" fmla="*/ 0 w 352027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3520272" h="1152144">
                <a:moveTo>
                  <a:pt x="0" y="0"/>
                </a:moveTo>
                <a:lnTo>
                  <a:pt x="3520272" y="0"/>
                </a:lnTo>
                <a:lnTo>
                  <a:pt x="3520272"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1846016" y="2634934"/>
            <a:ext cx="5451968" cy="902659"/>
          </a:xfrm>
          <a:custGeom>
            <a:avLst/>
            <a:gdLst>
              <a:gd name="connsiteX0" fmla="*/ 0 w 5451968"/>
              <a:gd name="connsiteY0" fmla="*/ 0 h 902659"/>
              <a:gd name="connsiteX1" fmla="*/ 5451968 w 5451968"/>
              <a:gd name="connsiteY1" fmla="*/ 0 h 902659"/>
              <a:gd name="connsiteX2" fmla="*/ 5451968 w 5451968"/>
              <a:gd name="connsiteY2" fmla="*/ 902659 h 902659"/>
              <a:gd name="connsiteX3" fmla="*/ 0 w 5451968"/>
              <a:gd name="connsiteY3" fmla="*/ 902659 h 902659"/>
            </a:gdLst>
            <a:ahLst/>
            <a:cxnLst>
              <a:cxn ang="0">
                <a:pos x="connsiteX0" y="connsiteY0"/>
              </a:cxn>
              <a:cxn ang="0">
                <a:pos x="connsiteX1" y="connsiteY1"/>
              </a:cxn>
              <a:cxn ang="0">
                <a:pos x="connsiteX2" y="connsiteY2"/>
              </a:cxn>
              <a:cxn ang="0">
                <a:pos x="connsiteX3" y="connsiteY3"/>
              </a:cxn>
            </a:cxnLst>
            <a:rect l="l" t="t" r="r" b="b"/>
            <a:pathLst>
              <a:path w="5451968" h="902659">
                <a:moveTo>
                  <a:pt x="0" y="0"/>
                </a:moveTo>
                <a:lnTo>
                  <a:pt x="5451968" y="0"/>
                </a:lnTo>
                <a:lnTo>
                  <a:pt x="5451968" y="902659"/>
                </a:lnTo>
                <a:lnTo>
                  <a:pt x="0" y="90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4516512" y="1408430"/>
            <a:ext cx="3604993" cy="1155977"/>
          </a:xfrm>
          <a:custGeom>
            <a:avLst/>
            <a:gdLst>
              <a:gd name="connsiteX0" fmla="*/ 0 w 3604993"/>
              <a:gd name="connsiteY0" fmla="*/ 0 h 1155977"/>
              <a:gd name="connsiteX1" fmla="*/ 2286000 w 3604993"/>
              <a:gd name="connsiteY1" fmla="*/ 0 h 1155977"/>
              <a:gd name="connsiteX2" fmla="*/ 2286000 w 3604993"/>
              <a:gd name="connsiteY2" fmla="*/ 3833 h 1155977"/>
              <a:gd name="connsiteX3" fmla="*/ 3604993 w 3604993"/>
              <a:gd name="connsiteY3" fmla="*/ 3833 h 1155977"/>
              <a:gd name="connsiteX4" fmla="*/ 3604993 w 3604993"/>
              <a:gd name="connsiteY4" fmla="*/ 1155977 h 1155977"/>
              <a:gd name="connsiteX5" fmla="*/ 26257 w 3604993"/>
              <a:gd name="connsiteY5" fmla="*/ 1155977 h 1155977"/>
              <a:gd name="connsiteX6" fmla="*/ 26257 w 3604993"/>
              <a:gd name="connsiteY6" fmla="*/ 1152144 h 1155977"/>
              <a:gd name="connsiteX7" fmla="*/ 0 w 3604993"/>
              <a:gd name="connsiteY7" fmla="*/ 1152144 h 115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4993" h="1155977">
                <a:moveTo>
                  <a:pt x="0" y="0"/>
                </a:moveTo>
                <a:lnTo>
                  <a:pt x="2286000" y="0"/>
                </a:lnTo>
                <a:lnTo>
                  <a:pt x="2286000" y="3833"/>
                </a:lnTo>
                <a:lnTo>
                  <a:pt x="3604993" y="3833"/>
                </a:lnTo>
                <a:lnTo>
                  <a:pt x="3604993" y="1155977"/>
                </a:lnTo>
                <a:lnTo>
                  <a:pt x="26257" y="1155977"/>
                </a:lnTo>
                <a:lnTo>
                  <a:pt x="26257"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4035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2"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4593261"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8212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2"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8 w 2984869"/>
              <a:gd name="connsiteY15" fmla="*/ 5390 h 1978593"/>
              <a:gd name="connsiteX16" fmla="*/ 1478488 w 2984869"/>
              <a:gd name="connsiteY16" fmla="*/ 358575 h 1978593"/>
              <a:gd name="connsiteX17" fmla="*/ 1478488 w 2984869"/>
              <a:gd name="connsiteY17" fmla="*/ 1625408 h 1978593"/>
              <a:gd name="connsiteX18" fmla="*/ 1478488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8" y="5390"/>
                </a:lnTo>
                <a:lnTo>
                  <a:pt x="1478488" y="358575"/>
                </a:lnTo>
                <a:lnTo>
                  <a:pt x="1478488" y="1625408"/>
                </a:lnTo>
                <a:lnTo>
                  <a:pt x="1478488"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9564"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6159129" y="1428749"/>
            <a:ext cx="2984869" cy="1978593"/>
          </a:xfrm>
          <a:custGeom>
            <a:avLst/>
            <a:gdLst>
              <a:gd name="connsiteX0" fmla="*/ 1506381 w 2984869"/>
              <a:gd name="connsiteY0" fmla="*/ 0 h 1978593"/>
              <a:gd name="connsiteX1" fmla="*/ 2443921 w 2984869"/>
              <a:gd name="connsiteY1" fmla="*/ 0 h 1978593"/>
              <a:gd name="connsiteX2" fmla="*/ 2443921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1" y="0"/>
                </a:lnTo>
                <a:lnTo>
                  <a:pt x="2443921"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11836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100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083205" y="167676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78541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487615"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189819"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0367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04779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457200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457200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96798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2"/>
          </a:xfrm>
          <a:custGeom>
            <a:avLst/>
            <a:gdLst>
              <a:gd name="connsiteX0" fmla="*/ 0 w 4572000"/>
              <a:gd name="connsiteY0" fmla="*/ 1 h 5143502"/>
              <a:gd name="connsiteX1" fmla="*/ 2986486 w 4572000"/>
              <a:gd name="connsiteY1" fmla="*/ 1 h 5143502"/>
              <a:gd name="connsiteX2" fmla="*/ 2986486 w 4572000"/>
              <a:gd name="connsiteY2" fmla="*/ 4083 h 5143502"/>
              <a:gd name="connsiteX3" fmla="*/ 3611791 w 4572000"/>
              <a:gd name="connsiteY3" fmla="*/ 4083 h 5143502"/>
              <a:gd name="connsiteX4" fmla="*/ 3611791 w 4572000"/>
              <a:gd name="connsiteY4" fmla="*/ 1 h 5143502"/>
              <a:gd name="connsiteX5" fmla="*/ 4566232 w 4572000"/>
              <a:gd name="connsiteY5" fmla="*/ 1478305 h 5143502"/>
              <a:gd name="connsiteX6" fmla="*/ 4567952 w 4572000"/>
              <a:gd name="connsiteY6" fmla="*/ 1478305 h 5143502"/>
              <a:gd name="connsiteX7" fmla="*/ 4567952 w 4572000"/>
              <a:gd name="connsiteY7" fmla="*/ 1480969 h 5143502"/>
              <a:gd name="connsiteX8" fmla="*/ 4568601 w 4572000"/>
              <a:gd name="connsiteY8" fmla="*/ 1481975 h 5143502"/>
              <a:gd name="connsiteX9" fmla="*/ 4567952 w 4572000"/>
              <a:gd name="connsiteY9" fmla="*/ 1481975 h 5143502"/>
              <a:gd name="connsiteX10" fmla="*/ 4567952 w 4572000"/>
              <a:gd name="connsiteY10" fmla="*/ 5143502 h 5143502"/>
              <a:gd name="connsiteX11" fmla="*/ 3027436 w 4572000"/>
              <a:gd name="connsiteY11" fmla="*/ 5143502 h 5143502"/>
              <a:gd name="connsiteX12" fmla="*/ 3027436 w 4572000"/>
              <a:gd name="connsiteY12" fmla="*/ 5143501 h 5143502"/>
              <a:gd name="connsiteX13" fmla="*/ 2986486 w 4572000"/>
              <a:gd name="connsiteY13" fmla="*/ 5143501 h 5143502"/>
              <a:gd name="connsiteX14" fmla="*/ 2986486 w 4572000"/>
              <a:gd name="connsiteY14" fmla="*/ 5143502 h 5143502"/>
              <a:gd name="connsiteX15" fmla="*/ 0 w 4572000"/>
              <a:gd name="connsiteY15" fmla="*/ 5143502 h 5143502"/>
              <a:gd name="connsiteX16" fmla="*/ 3740524 w 4572000"/>
              <a:gd name="connsiteY16" fmla="*/ 0 h 5143502"/>
              <a:gd name="connsiteX17" fmla="*/ 4572000 w 4572000"/>
              <a:gd name="connsiteY17" fmla="*/ 0 h 5143502"/>
              <a:gd name="connsiteX18" fmla="*/ 4572000 w 4572000"/>
              <a:gd name="connsiteY18" fmla="*/ 1327958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2000" h="5143502">
                <a:moveTo>
                  <a:pt x="0" y="1"/>
                </a:moveTo>
                <a:lnTo>
                  <a:pt x="2986486" y="1"/>
                </a:lnTo>
                <a:lnTo>
                  <a:pt x="2986486" y="4083"/>
                </a:lnTo>
                <a:lnTo>
                  <a:pt x="3611791" y="4083"/>
                </a:lnTo>
                <a:lnTo>
                  <a:pt x="3611791" y="1"/>
                </a:lnTo>
                <a:lnTo>
                  <a:pt x="4566232" y="1478305"/>
                </a:lnTo>
                <a:lnTo>
                  <a:pt x="4567952" y="1478305"/>
                </a:lnTo>
                <a:lnTo>
                  <a:pt x="4567952" y="1480969"/>
                </a:lnTo>
                <a:lnTo>
                  <a:pt x="4568601" y="1481975"/>
                </a:lnTo>
                <a:lnTo>
                  <a:pt x="4567952" y="1481975"/>
                </a:lnTo>
                <a:lnTo>
                  <a:pt x="4567952" y="5143502"/>
                </a:lnTo>
                <a:lnTo>
                  <a:pt x="3027436" y="5143502"/>
                </a:lnTo>
                <a:lnTo>
                  <a:pt x="3027436" y="5143501"/>
                </a:lnTo>
                <a:lnTo>
                  <a:pt x="2986486" y="5143501"/>
                </a:lnTo>
                <a:lnTo>
                  <a:pt x="2986486" y="5143502"/>
                </a:lnTo>
                <a:lnTo>
                  <a:pt x="0" y="5143502"/>
                </a:lnTo>
                <a:close/>
                <a:moveTo>
                  <a:pt x="3740524" y="0"/>
                </a:moveTo>
                <a:lnTo>
                  <a:pt x="4572000" y="0"/>
                </a:lnTo>
                <a:lnTo>
                  <a:pt x="4572000" y="13279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623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38100"/>
            <a:ext cx="2552700" cy="5105400"/>
          </a:xfrm>
          <a:custGeom>
            <a:avLst/>
            <a:gdLst>
              <a:gd name="connsiteX0" fmla="*/ 0 w 2552700"/>
              <a:gd name="connsiteY0" fmla="*/ 0 h 5105400"/>
              <a:gd name="connsiteX1" fmla="*/ 2552700 w 2552700"/>
              <a:gd name="connsiteY1" fmla="*/ 2552700 h 5105400"/>
              <a:gd name="connsiteX2" fmla="*/ 0 w 2552700"/>
              <a:gd name="connsiteY2" fmla="*/ 5105400 h 5105400"/>
              <a:gd name="connsiteX3" fmla="*/ 0 w 2552700"/>
              <a:gd name="connsiteY3" fmla="*/ 3543300 h 5105400"/>
              <a:gd name="connsiteX4" fmla="*/ 990600 w 2552700"/>
              <a:gd name="connsiteY4" fmla="*/ 2552700 h 5105400"/>
              <a:gd name="connsiteX5" fmla="*/ 0 w 2552700"/>
              <a:gd name="connsiteY5" fmla="*/ 1562100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5105400">
                <a:moveTo>
                  <a:pt x="0" y="0"/>
                </a:moveTo>
                <a:cubicBezTo>
                  <a:pt x="1409817" y="0"/>
                  <a:pt x="2552700" y="1142883"/>
                  <a:pt x="2552700" y="2552700"/>
                </a:cubicBezTo>
                <a:cubicBezTo>
                  <a:pt x="2552700" y="3962517"/>
                  <a:pt x="1409817" y="5105400"/>
                  <a:pt x="0" y="5105400"/>
                </a:cubicBezTo>
                <a:lnTo>
                  <a:pt x="0" y="3543300"/>
                </a:lnTo>
                <a:cubicBezTo>
                  <a:pt x="547093" y="3543300"/>
                  <a:pt x="990600" y="3099793"/>
                  <a:pt x="990600" y="2552700"/>
                </a:cubicBezTo>
                <a:cubicBezTo>
                  <a:pt x="990600" y="2005607"/>
                  <a:pt x="547093" y="1562100"/>
                  <a:pt x="0" y="15621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843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285749"/>
            <a:ext cx="6629400" cy="2209800"/>
          </a:xfrm>
          <a:custGeom>
            <a:avLst/>
            <a:gdLst>
              <a:gd name="connsiteX0" fmla="*/ 0 w 6629400"/>
              <a:gd name="connsiteY0" fmla="*/ 0 h 2209800"/>
              <a:gd name="connsiteX1" fmla="*/ 6629400 w 6629400"/>
              <a:gd name="connsiteY1" fmla="*/ 0 h 2209800"/>
              <a:gd name="connsiteX2" fmla="*/ 4938796 w 6629400"/>
              <a:gd name="connsiteY2" fmla="*/ 2209800 h 2209800"/>
              <a:gd name="connsiteX3" fmla="*/ 0 w 66294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6629400" h="2209800">
                <a:moveTo>
                  <a:pt x="0" y="0"/>
                </a:moveTo>
                <a:lnTo>
                  <a:pt x="6629400" y="0"/>
                </a:lnTo>
                <a:lnTo>
                  <a:pt x="4938796" y="2209800"/>
                </a:lnTo>
                <a:lnTo>
                  <a:pt x="0" y="2209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2388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397969" y="371474"/>
            <a:ext cx="8348062" cy="4400550"/>
          </a:xfrm>
          <a:custGeom>
            <a:avLst/>
            <a:gdLst>
              <a:gd name="connsiteX0" fmla="*/ 0 w 8348062"/>
              <a:gd name="connsiteY0" fmla="*/ 0 h 4400550"/>
              <a:gd name="connsiteX1" fmla="*/ 8348062 w 8348062"/>
              <a:gd name="connsiteY1" fmla="*/ 0 h 4400550"/>
              <a:gd name="connsiteX2" fmla="*/ 8348062 w 8348062"/>
              <a:gd name="connsiteY2" fmla="*/ 4400550 h 4400550"/>
              <a:gd name="connsiteX3" fmla="*/ 0 w 834806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8348062" h="4400550">
                <a:moveTo>
                  <a:pt x="0" y="0"/>
                </a:moveTo>
                <a:lnTo>
                  <a:pt x="8348062" y="0"/>
                </a:lnTo>
                <a:lnTo>
                  <a:pt x="8348062" y="4400550"/>
                </a:lnTo>
                <a:lnTo>
                  <a:pt x="0" y="4400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87381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0" y="3067049"/>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0" y="1209674"/>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2014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0"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 name="connsiteX4" fmla="*/ 0 w 2286000"/>
              <a:gd name="connsiteY4" fmla="*/ 1650649 h 3333598"/>
              <a:gd name="connsiteX5" fmla="*/ 0 w 2286000"/>
              <a:gd name="connsiteY5" fmla="*/ 748349 h 333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333598">
                <a:moveTo>
                  <a:pt x="0" y="0"/>
                </a:moveTo>
                <a:lnTo>
                  <a:pt x="2286000" y="0"/>
                </a:lnTo>
                <a:lnTo>
                  <a:pt x="2286000" y="3333598"/>
                </a:lnTo>
                <a:lnTo>
                  <a:pt x="0" y="3333598"/>
                </a:lnTo>
                <a:lnTo>
                  <a:pt x="0" y="1650649"/>
                </a:lnTo>
                <a:lnTo>
                  <a:pt x="0" y="74834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72001"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Lst>
            <a:ahLst/>
            <a:cxnLst>
              <a:cxn ang="0">
                <a:pos x="connsiteX0" y="connsiteY0"/>
              </a:cxn>
              <a:cxn ang="0">
                <a:pos x="connsiteX1" y="connsiteY1"/>
              </a:cxn>
              <a:cxn ang="0">
                <a:pos x="connsiteX2" y="connsiteY2"/>
              </a:cxn>
              <a:cxn ang="0">
                <a:pos x="connsiteX3" y="connsiteY3"/>
              </a:cxn>
            </a:cxnLst>
            <a:rect l="l" t="t" r="r" b="b"/>
            <a:pathLst>
              <a:path w="2286000" h="3333598">
                <a:moveTo>
                  <a:pt x="0" y="0"/>
                </a:moveTo>
                <a:lnTo>
                  <a:pt x="2286000" y="0"/>
                </a:lnTo>
                <a:lnTo>
                  <a:pt x="2286000" y="3333598"/>
                </a:lnTo>
                <a:lnTo>
                  <a:pt x="0" y="333359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5233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2364740" y="3119120"/>
            <a:ext cx="2128520" cy="1830691"/>
          </a:xfrm>
          <a:custGeom>
            <a:avLst/>
            <a:gdLst>
              <a:gd name="connsiteX0" fmla="*/ 0 w 2128520"/>
              <a:gd name="connsiteY0" fmla="*/ 0 h 1830691"/>
              <a:gd name="connsiteX1" fmla="*/ 2128520 w 2128520"/>
              <a:gd name="connsiteY1" fmla="*/ 0 h 1830691"/>
              <a:gd name="connsiteX2" fmla="*/ 2128520 w 2128520"/>
              <a:gd name="connsiteY2" fmla="*/ 1830691 h 1830691"/>
              <a:gd name="connsiteX3" fmla="*/ 0 w 2128520"/>
              <a:gd name="connsiteY3" fmla="*/ 1830691 h 1830691"/>
              <a:gd name="connsiteX4" fmla="*/ 0 w 2128520"/>
              <a:gd name="connsiteY4" fmla="*/ 906477 h 1830691"/>
              <a:gd name="connsiteX5" fmla="*/ 0 w 2128520"/>
              <a:gd name="connsiteY5" fmla="*/ 410966 h 18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0691">
                <a:moveTo>
                  <a:pt x="0" y="0"/>
                </a:moveTo>
                <a:lnTo>
                  <a:pt x="2128520" y="0"/>
                </a:lnTo>
                <a:lnTo>
                  <a:pt x="2128520" y="1830691"/>
                </a:lnTo>
                <a:lnTo>
                  <a:pt x="0" y="1830691"/>
                </a:lnTo>
                <a:lnTo>
                  <a:pt x="0" y="906477"/>
                </a:lnTo>
                <a:lnTo>
                  <a:pt x="0" y="4109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2364740" y="1192469"/>
            <a:ext cx="2128520" cy="1836481"/>
          </a:xfrm>
          <a:custGeom>
            <a:avLst/>
            <a:gdLst>
              <a:gd name="connsiteX0" fmla="*/ 0 w 2128520"/>
              <a:gd name="connsiteY0" fmla="*/ 0 h 1836481"/>
              <a:gd name="connsiteX1" fmla="*/ 2128520 w 2128520"/>
              <a:gd name="connsiteY1" fmla="*/ 0 h 1836481"/>
              <a:gd name="connsiteX2" fmla="*/ 2128520 w 2128520"/>
              <a:gd name="connsiteY2" fmla="*/ 1836481 h 1836481"/>
              <a:gd name="connsiteX3" fmla="*/ 0 w 2128520"/>
              <a:gd name="connsiteY3" fmla="*/ 1836481 h 1836481"/>
              <a:gd name="connsiteX4" fmla="*/ 0 w 2128520"/>
              <a:gd name="connsiteY4" fmla="*/ 909343 h 1836481"/>
              <a:gd name="connsiteX5" fmla="*/ 0 w 212852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6481">
                <a:moveTo>
                  <a:pt x="0" y="0"/>
                </a:moveTo>
                <a:lnTo>
                  <a:pt x="2128520" y="0"/>
                </a:lnTo>
                <a:lnTo>
                  <a:pt x="2128520" y="1836481"/>
                </a:lnTo>
                <a:lnTo>
                  <a:pt x="0" y="1836481"/>
                </a:lnTo>
                <a:lnTo>
                  <a:pt x="0" y="909343"/>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36740" y="1192469"/>
            <a:ext cx="2207260" cy="3757341"/>
          </a:xfrm>
          <a:custGeom>
            <a:avLst/>
            <a:gdLst>
              <a:gd name="connsiteX0" fmla="*/ 0 w 2207260"/>
              <a:gd name="connsiteY0" fmla="*/ 0 h 3757341"/>
              <a:gd name="connsiteX1" fmla="*/ 2207260 w 2207260"/>
              <a:gd name="connsiteY1" fmla="*/ 0 h 3757341"/>
              <a:gd name="connsiteX2" fmla="*/ 2207260 w 2207260"/>
              <a:gd name="connsiteY2" fmla="*/ 3757341 h 3757341"/>
              <a:gd name="connsiteX3" fmla="*/ 0 w 2207260"/>
              <a:gd name="connsiteY3" fmla="*/ 3757341 h 3757341"/>
              <a:gd name="connsiteX4" fmla="*/ 0 w 2207260"/>
              <a:gd name="connsiteY4" fmla="*/ 1860468 h 3757341"/>
              <a:gd name="connsiteX5" fmla="*/ 0 w 2207260"/>
              <a:gd name="connsiteY5" fmla="*/ 843474 h 37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260" h="3757341">
                <a:moveTo>
                  <a:pt x="0" y="0"/>
                </a:moveTo>
                <a:lnTo>
                  <a:pt x="2207260" y="0"/>
                </a:lnTo>
                <a:lnTo>
                  <a:pt x="2207260" y="3757341"/>
                </a:lnTo>
                <a:lnTo>
                  <a:pt x="0" y="3757341"/>
                </a:lnTo>
                <a:lnTo>
                  <a:pt x="0" y="1860468"/>
                </a:lnTo>
                <a:lnTo>
                  <a:pt x="0" y="84347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887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192469"/>
            <a:ext cx="9144000" cy="1836481"/>
          </a:xfrm>
          <a:custGeom>
            <a:avLst/>
            <a:gdLst>
              <a:gd name="connsiteX0" fmla="*/ 0 w 9144000"/>
              <a:gd name="connsiteY0" fmla="*/ 0 h 1836481"/>
              <a:gd name="connsiteX1" fmla="*/ 9144000 w 9144000"/>
              <a:gd name="connsiteY1" fmla="*/ 0 h 1836481"/>
              <a:gd name="connsiteX2" fmla="*/ 9144000 w 9144000"/>
              <a:gd name="connsiteY2" fmla="*/ 1836481 h 1836481"/>
              <a:gd name="connsiteX3" fmla="*/ 0 w 9144000"/>
              <a:gd name="connsiteY3" fmla="*/ 1836481 h 1836481"/>
              <a:gd name="connsiteX4" fmla="*/ 0 w 9144000"/>
              <a:gd name="connsiteY4" fmla="*/ 909344 h 1836481"/>
              <a:gd name="connsiteX5" fmla="*/ 0 w 914400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836481">
                <a:moveTo>
                  <a:pt x="0" y="0"/>
                </a:moveTo>
                <a:lnTo>
                  <a:pt x="9144000" y="0"/>
                </a:lnTo>
                <a:lnTo>
                  <a:pt x="9144000" y="1836481"/>
                </a:lnTo>
                <a:lnTo>
                  <a:pt x="0" y="1836481"/>
                </a:lnTo>
                <a:lnTo>
                  <a:pt x="0" y="909344"/>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5620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2971800" y="883820"/>
            <a:ext cx="5777563" cy="173255"/>
          </a:xfrm>
          <a:prstGeom prst="rect">
            <a:avLst/>
          </a:prstGeom>
        </p:spPr>
        <p:txBody>
          <a:bodyPr wrap="none" lIns="0" tIns="0" rIns="0" bIns="0" anchor="ctr">
            <a:noAutofit/>
          </a:bodyPr>
          <a:lstStyle>
            <a:lvl1pPr marL="0" indent="0" algn="l"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2971800" y="341313"/>
            <a:ext cx="5777563" cy="495383"/>
          </a:xfrm>
          <a:prstGeom prst="rect">
            <a:avLst/>
          </a:prstGeom>
        </p:spPr>
        <p:txBody>
          <a:bodyPr lIns="0" tIns="0" rIns="0" bIns="0" anchor="ctr"/>
          <a:lstStyle>
            <a:lvl1pPr algn="l" rtl="0">
              <a:defRPr sz="3600">
                <a:solidFill>
                  <a:schemeClr val="bg1">
                    <a:lumMod val="50000"/>
                  </a:schemeClr>
                </a:solidFill>
              </a:defRPr>
            </a:lvl1pPr>
          </a:lstStyle>
          <a:p>
            <a:r>
              <a:rPr lang="en-US" dirty="0"/>
              <a:t>Click to edit Master</a:t>
            </a:r>
          </a:p>
        </p:txBody>
      </p:sp>
      <p:sp>
        <p:nvSpPr>
          <p:cNvPr id="8" name="Picture Placeholder 7"/>
          <p:cNvSpPr>
            <a:spLocks noGrp="1"/>
          </p:cNvSpPr>
          <p:nvPr>
            <p:ph type="pic" sz="quarter" idx="33" hasCustomPrompt="1"/>
          </p:nvPr>
        </p:nvSpPr>
        <p:spPr>
          <a:xfrm>
            <a:off x="454159" y="1004260"/>
            <a:ext cx="1941071" cy="3187902"/>
          </a:xfrm>
          <a:custGeom>
            <a:avLst/>
            <a:gdLst>
              <a:gd name="connsiteX0" fmla="*/ 1941071 w 1941071"/>
              <a:gd name="connsiteY0" fmla="*/ 0 h 3187902"/>
              <a:gd name="connsiteX1" fmla="*/ 1941071 w 1941071"/>
              <a:gd name="connsiteY1" fmla="*/ 3187902 h 3187902"/>
              <a:gd name="connsiteX2" fmla="*/ 0 w 1941071"/>
              <a:gd name="connsiteY2" fmla="*/ 3187902 h 3187902"/>
              <a:gd name="connsiteX3" fmla="*/ 0 w 1941071"/>
              <a:gd name="connsiteY3" fmla="*/ 3113 h 3187902"/>
            </a:gdLst>
            <a:ahLst/>
            <a:cxnLst>
              <a:cxn ang="0">
                <a:pos x="connsiteX0" y="connsiteY0"/>
              </a:cxn>
              <a:cxn ang="0">
                <a:pos x="connsiteX1" y="connsiteY1"/>
              </a:cxn>
              <a:cxn ang="0">
                <a:pos x="connsiteX2" y="connsiteY2"/>
              </a:cxn>
              <a:cxn ang="0">
                <a:pos x="connsiteX3" y="connsiteY3"/>
              </a:cxn>
            </a:cxnLst>
            <a:rect l="l" t="t" r="r" b="b"/>
            <a:pathLst>
              <a:path w="1941071" h="3187902">
                <a:moveTo>
                  <a:pt x="1941071" y="0"/>
                </a:moveTo>
                <a:lnTo>
                  <a:pt x="1941071" y="3187902"/>
                </a:lnTo>
                <a:lnTo>
                  <a:pt x="0" y="3187902"/>
                </a:lnTo>
                <a:lnTo>
                  <a:pt x="0" y="311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8223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06631" y="1838819"/>
            <a:ext cx="1518318" cy="2493595"/>
          </a:xfrm>
          <a:custGeom>
            <a:avLst/>
            <a:gdLst>
              <a:gd name="connsiteX0" fmla="*/ 1518318 w 1518318"/>
              <a:gd name="connsiteY0" fmla="*/ 0 h 2493595"/>
              <a:gd name="connsiteX1" fmla="*/ 1518318 w 1518318"/>
              <a:gd name="connsiteY1" fmla="*/ 2493595 h 2493595"/>
              <a:gd name="connsiteX2" fmla="*/ 0 w 1518318"/>
              <a:gd name="connsiteY2" fmla="*/ 2493595 h 2493595"/>
              <a:gd name="connsiteX3" fmla="*/ 0 w 1518318"/>
              <a:gd name="connsiteY3" fmla="*/ 2435 h 2493595"/>
            </a:gdLst>
            <a:ahLst/>
            <a:cxnLst>
              <a:cxn ang="0">
                <a:pos x="connsiteX0" y="connsiteY0"/>
              </a:cxn>
              <a:cxn ang="0">
                <a:pos x="connsiteX1" y="connsiteY1"/>
              </a:cxn>
              <a:cxn ang="0">
                <a:pos x="connsiteX2" y="connsiteY2"/>
              </a:cxn>
              <a:cxn ang="0">
                <a:pos x="connsiteX3" y="connsiteY3"/>
              </a:cxn>
            </a:cxnLst>
            <a:rect l="l" t="t" r="r" b="b"/>
            <a:pathLst>
              <a:path w="1518318" h="2493595">
                <a:moveTo>
                  <a:pt x="1518318" y="0"/>
                </a:moveTo>
                <a:lnTo>
                  <a:pt x="1518318" y="2493595"/>
                </a:lnTo>
                <a:lnTo>
                  <a:pt x="0" y="2493595"/>
                </a:lnTo>
                <a:lnTo>
                  <a:pt x="0" y="243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16704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434625" y="1645907"/>
            <a:ext cx="2272930" cy="2852981"/>
          </a:xfrm>
          <a:custGeom>
            <a:avLst/>
            <a:gdLst>
              <a:gd name="connsiteX0" fmla="*/ 12662 w 2272930"/>
              <a:gd name="connsiteY0" fmla="*/ 0 h 2852981"/>
              <a:gd name="connsiteX1" fmla="*/ 2262378 w 2272930"/>
              <a:gd name="connsiteY1" fmla="*/ 2109 h 2852981"/>
              <a:gd name="connsiteX2" fmla="*/ 2272930 w 2272930"/>
              <a:gd name="connsiteY2" fmla="*/ 14760 h 2852981"/>
              <a:gd name="connsiteX3" fmla="*/ 2272930 w 2272930"/>
              <a:gd name="connsiteY3" fmla="*/ 2842438 h 2852981"/>
              <a:gd name="connsiteX4" fmla="*/ 2260268 w 2272930"/>
              <a:gd name="connsiteY4" fmla="*/ 2852981 h 2852981"/>
              <a:gd name="connsiteX5" fmla="*/ 12662 w 2272930"/>
              <a:gd name="connsiteY5" fmla="*/ 2852981 h 2852981"/>
              <a:gd name="connsiteX6" fmla="*/ 0 w 2272930"/>
              <a:gd name="connsiteY6" fmla="*/ 2840329 h 2852981"/>
              <a:gd name="connsiteX7" fmla="*/ 2110 w 2272930"/>
              <a:gd name="connsiteY7" fmla="*/ 12652 h 2852981"/>
              <a:gd name="connsiteX8" fmla="*/ 12662 w 2272930"/>
              <a:gd name="connsiteY8" fmla="*/ 0 h 28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930" h="2852981">
                <a:moveTo>
                  <a:pt x="12662" y="0"/>
                </a:moveTo>
                <a:cubicBezTo>
                  <a:pt x="2262378" y="2109"/>
                  <a:pt x="2262378" y="2109"/>
                  <a:pt x="2262378" y="2109"/>
                </a:cubicBezTo>
                <a:cubicBezTo>
                  <a:pt x="2268709" y="2109"/>
                  <a:pt x="2272930" y="6326"/>
                  <a:pt x="2272930" y="14760"/>
                </a:cubicBezTo>
                <a:cubicBezTo>
                  <a:pt x="2272930" y="2842438"/>
                  <a:pt x="2272930" y="2842438"/>
                  <a:pt x="2272930" y="2842438"/>
                </a:cubicBezTo>
                <a:cubicBezTo>
                  <a:pt x="2272930" y="2848764"/>
                  <a:pt x="2266599" y="2852981"/>
                  <a:pt x="2260268" y="2852981"/>
                </a:cubicBezTo>
                <a:cubicBezTo>
                  <a:pt x="12662" y="2852981"/>
                  <a:pt x="12662" y="2852981"/>
                  <a:pt x="12662" y="2852981"/>
                </a:cubicBezTo>
                <a:cubicBezTo>
                  <a:pt x="6331" y="2852981"/>
                  <a:pt x="0" y="2846655"/>
                  <a:pt x="0" y="2840329"/>
                </a:cubicBezTo>
                <a:cubicBezTo>
                  <a:pt x="2110" y="12652"/>
                  <a:pt x="2110" y="12652"/>
                  <a:pt x="2110" y="12652"/>
                </a:cubicBezTo>
                <a:cubicBezTo>
                  <a:pt x="2110" y="6326"/>
                  <a:pt x="6331" y="0"/>
                  <a:pt x="12662"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974343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3 Images - Horizontal">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3028950"/>
          </a:xfrm>
          <a:custGeom>
            <a:avLst/>
            <a:gdLst>
              <a:gd name="connsiteX0" fmla="*/ 0 w 9144000"/>
              <a:gd name="connsiteY0" fmla="*/ 0 h 3028950"/>
              <a:gd name="connsiteX1" fmla="*/ 9144000 w 9144000"/>
              <a:gd name="connsiteY1" fmla="*/ 0 h 3028950"/>
              <a:gd name="connsiteX2" fmla="*/ 9144000 w 9144000"/>
              <a:gd name="connsiteY2" fmla="*/ 3028950 h 3028950"/>
              <a:gd name="connsiteX3" fmla="*/ 0 w 9144000"/>
              <a:gd name="connsiteY3" fmla="*/ 3028950 h 3028950"/>
              <a:gd name="connsiteX4" fmla="*/ 0 w 9144000"/>
              <a:gd name="connsiteY4" fmla="*/ 1499801 h 3028950"/>
              <a:gd name="connsiteX5" fmla="*/ 0 w 9144000"/>
              <a:gd name="connsiteY5" fmla="*/ 679959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28950">
                <a:moveTo>
                  <a:pt x="0" y="0"/>
                </a:moveTo>
                <a:lnTo>
                  <a:pt x="9144000" y="0"/>
                </a:lnTo>
                <a:lnTo>
                  <a:pt x="9144000" y="3028950"/>
                </a:lnTo>
                <a:lnTo>
                  <a:pt x="0" y="3028950"/>
                </a:lnTo>
                <a:lnTo>
                  <a:pt x="0" y="1499801"/>
                </a:lnTo>
                <a:lnTo>
                  <a:pt x="0" y="6799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6152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2349500" y="368299"/>
            <a:ext cx="4445000" cy="4445000"/>
          </a:xfrm>
          <a:custGeom>
            <a:avLst/>
            <a:gdLst>
              <a:gd name="connsiteX0" fmla="*/ 2222500 w 4445000"/>
              <a:gd name="connsiteY0" fmla="*/ 1360037 h 4445000"/>
              <a:gd name="connsiteX1" fmla="*/ 1360037 w 4445000"/>
              <a:gd name="connsiteY1" fmla="*/ 2222500 h 4445000"/>
              <a:gd name="connsiteX2" fmla="*/ 2222500 w 4445000"/>
              <a:gd name="connsiteY2" fmla="*/ 3084963 h 4445000"/>
              <a:gd name="connsiteX3" fmla="*/ 3084963 w 4445000"/>
              <a:gd name="connsiteY3" fmla="*/ 2222500 h 4445000"/>
              <a:gd name="connsiteX4" fmla="*/ 2222500 w 4445000"/>
              <a:gd name="connsiteY4" fmla="*/ 1360037 h 4445000"/>
              <a:gd name="connsiteX5" fmla="*/ 2222500 w 4445000"/>
              <a:gd name="connsiteY5" fmla="*/ 0 h 4445000"/>
              <a:gd name="connsiteX6" fmla="*/ 4445000 w 4445000"/>
              <a:gd name="connsiteY6" fmla="*/ 2222500 h 4445000"/>
              <a:gd name="connsiteX7" fmla="*/ 2222500 w 4445000"/>
              <a:gd name="connsiteY7" fmla="*/ 4445000 h 4445000"/>
              <a:gd name="connsiteX8" fmla="*/ 0 w 4445000"/>
              <a:gd name="connsiteY8" fmla="*/ 2222500 h 4445000"/>
              <a:gd name="connsiteX9" fmla="*/ 2222500 w 4445000"/>
              <a:gd name="connsiteY9" fmla="*/ 0 h 4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00" h="4445000">
                <a:moveTo>
                  <a:pt x="2222500" y="1360037"/>
                </a:moveTo>
                <a:cubicBezTo>
                  <a:pt x="1746175" y="1360037"/>
                  <a:pt x="1360037" y="1746175"/>
                  <a:pt x="1360037" y="2222500"/>
                </a:cubicBezTo>
                <a:cubicBezTo>
                  <a:pt x="1360037" y="2698825"/>
                  <a:pt x="1746175" y="3084963"/>
                  <a:pt x="2222500" y="3084963"/>
                </a:cubicBezTo>
                <a:cubicBezTo>
                  <a:pt x="2698825" y="3084963"/>
                  <a:pt x="3084963" y="2698825"/>
                  <a:pt x="3084963" y="2222500"/>
                </a:cubicBezTo>
                <a:cubicBezTo>
                  <a:pt x="3084963" y="1746175"/>
                  <a:pt x="2698825" y="1360037"/>
                  <a:pt x="2222500" y="1360037"/>
                </a:cubicBezTo>
                <a:close/>
                <a:moveTo>
                  <a:pt x="2222500" y="0"/>
                </a:moveTo>
                <a:cubicBezTo>
                  <a:pt x="3449953" y="0"/>
                  <a:pt x="4445000" y="995047"/>
                  <a:pt x="4445000" y="2222500"/>
                </a:cubicBezTo>
                <a:cubicBezTo>
                  <a:pt x="4445000" y="3449953"/>
                  <a:pt x="3449953" y="4445000"/>
                  <a:pt x="2222500" y="4445000"/>
                </a:cubicBezTo>
                <a:cubicBezTo>
                  <a:pt x="995048" y="4445000"/>
                  <a:pt x="0" y="3449953"/>
                  <a:pt x="0" y="2222500"/>
                </a:cubicBezTo>
                <a:cubicBezTo>
                  <a:pt x="0" y="995047"/>
                  <a:pt x="995048" y="0"/>
                  <a:pt x="22225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4010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1" name="Rectangle 13"/>
          <p:cNvSpPr>
            <a:spLocks noChangeArrowheads="1"/>
          </p:cNvSpPr>
          <p:nvPr userDrawn="1"/>
        </p:nvSpPr>
        <p:spPr bwMode="auto">
          <a:xfrm>
            <a:off x="4989497" y="2458139"/>
            <a:ext cx="3049703" cy="182212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5313895" y="2097484"/>
            <a:ext cx="3053456" cy="1821241"/>
          </a:xfrm>
          <a:custGeom>
            <a:avLst/>
            <a:gdLst>
              <a:gd name="connsiteX0" fmla="*/ 0 w 3053456"/>
              <a:gd name="connsiteY0" fmla="*/ 0 h 1821241"/>
              <a:gd name="connsiteX1" fmla="*/ 3053456 w 3053456"/>
              <a:gd name="connsiteY1" fmla="*/ 0 h 1821241"/>
              <a:gd name="connsiteX2" fmla="*/ 3053456 w 3053456"/>
              <a:gd name="connsiteY2" fmla="*/ 1821241 h 1821241"/>
              <a:gd name="connsiteX3" fmla="*/ 0 w 3053456"/>
              <a:gd name="connsiteY3" fmla="*/ 1821241 h 1821241"/>
              <a:gd name="connsiteX4" fmla="*/ 0 w 3053456"/>
              <a:gd name="connsiteY4" fmla="*/ 901797 h 1821241"/>
              <a:gd name="connsiteX5" fmla="*/ 0 w 3053456"/>
              <a:gd name="connsiteY5" fmla="*/ 408845 h 18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456" h="1821241">
                <a:moveTo>
                  <a:pt x="0" y="0"/>
                </a:moveTo>
                <a:lnTo>
                  <a:pt x="3053456" y="0"/>
                </a:lnTo>
                <a:lnTo>
                  <a:pt x="3053456" y="1821241"/>
                </a:lnTo>
                <a:lnTo>
                  <a:pt x="0" y="1821241"/>
                </a:lnTo>
                <a:lnTo>
                  <a:pt x="0" y="901797"/>
                </a:lnTo>
                <a:lnTo>
                  <a:pt x="0" y="40884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64180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589296"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1"/>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3418096" y="1200150"/>
            <a:ext cx="2296904" cy="2296220"/>
          </a:xfrm>
          <a:custGeom>
            <a:avLst/>
            <a:gdLst>
              <a:gd name="connsiteX0" fmla="*/ 1148452 w 2296904"/>
              <a:gd name="connsiteY0" fmla="*/ 0 h 2296220"/>
              <a:gd name="connsiteX1" fmla="*/ 2296904 w 2296904"/>
              <a:gd name="connsiteY1" fmla="*/ 1148110 h 2296220"/>
              <a:gd name="connsiteX2" fmla="*/ 1148452 w 2296904"/>
              <a:gd name="connsiteY2" fmla="*/ 2296220 h 2296220"/>
              <a:gd name="connsiteX3" fmla="*/ 0 w 2296904"/>
              <a:gd name="connsiteY3" fmla="*/ 1148110 h 2296220"/>
            </a:gdLst>
            <a:ahLst/>
            <a:cxnLst>
              <a:cxn ang="0">
                <a:pos x="connsiteX0" y="connsiteY0"/>
              </a:cxn>
              <a:cxn ang="0">
                <a:pos x="connsiteX1" y="connsiteY1"/>
              </a:cxn>
              <a:cxn ang="0">
                <a:pos x="connsiteX2" y="connsiteY2"/>
              </a:cxn>
              <a:cxn ang="0">
                <a:pos x="connsiteX3" y="connsiteY3"/>
              </a:cxn>
            </a:cxnLst>
            <a:rect l="l" t="t" r="r" b="b"/>
            <a:pathLst>
              <a:path w="2296904" h="2296220">
                <a:moveTo>
                  <a:pt x="1148452" y="0"/>
                </a:moveTo>
                <a:lnTo>
                  <a:pt x="2296904" y="1148110"/>
                </a:lnTo>
                <a:lnTo>
                  <a:pt x="1148452" y="2296220"/>
                </a:lnTo>
                <a:lnTo>
                  <a:pt x="0" y="1148110"/>
                </a:lnTo>
                <a:close/>
              </a:path>
            </a:pathLst>
          </a:custGeom>
          <a:solidFill>
            <a:schemeClr val="bg1">
              <a:lumMod val="95000"/>
            </a:schemeClr>
          </a:solidFill>
          <a:ln w="19050">
            <a:solidFill>
              <a:schemeClr val="accent2"/>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5710384"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3"/>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90959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3 Images - Horizontal">
    <p:spTree>
      <p:nvGrpSpPr>
        <p:cNvPr id="1" name=""/>
        <p:cNvGrpSpPr/>
        <p:nvPr/>
      </p:nvGrpSpPr>
      <p:grpSpPr>
        <a:xfrm>
          <a:off x="0" y="0"/>
          <a:ext cx="0" cy="0"/>
          <a:chOff x="0" y="0"/>
          <a:chExt cx="0" cy="0"/>
        </a:xfrm>
      </p:grpSpPr>
      <p:sp>
        <p:nvSpPr>
          <p:cNvPr id="7" name="Picture Placeholder 6"/>
          <p:cNvSpPr>
            <a:spLocks noGrp="1"/>
          </p:cNvSpPr>
          <p:nvPr>
            <p:ph type="pic" sz="quarter" idx="33" hasCustomPrompt="1"/>
          </p:nvPr>
        </p:nvSpPr>
        <p:spPr>
          <a:xfrm>
            <a:off x="381000" y="1811051"/>
            <a:ext cx="8368362" cy="2520778"/>
          </a:xfrm>
          <a:custGeom>
            <a:avLst/>
            <a:gdLst>
              <a:gd name="connsiteX0" fmla="*/ 6859279 w 8368362"/>
              <a:gd name="connsiteY0" fmla="*/ 862627 h 2520778"/>
              <a:gd name="connsiteX1" fmla="*/ 8368362 w 8368362"/>
              <a:gd name="connsiteY1" fmla="*/ 862627 h 2520778"/>
              <a:gd name="connsiteX2" fmla="*/ 8368362 w 8368362"/>
              <a:gd name="connsiteY2" fmla="*/ 1725250 h 2520778"/>
              <a:gd name="connsiteX3" fmla="*/ 8368362 w 8368362"/>
              <a:gd name="connsiteY3" fmla="*/ 1988682 h 2520778"/>
              <a:gd name="connsiteX4" fmla="*/ 8368362 w 8368362"/>
              <a:gd name="connsiteY4" fmla="*/ 2520778 h 2520778"/>
              <a:gd name="connsiteX5" fmla="*/ 5278335 w 8368362"/>
              <a:gd name="connsiteY5" fmla="*/ 2520778 h 2520778"/>
              <a:gd name="connsiteX6" fmla="*/ 5278335 w 8368362"/>
              <a:gd name="connsiteY6" fmla="*/ 1725250 h 2520778"/>
              <a:gd name="connsiteX7" fmla="*/ 6859279 w 8368362"/>
              <a:gd name="connsiteY7" fmla="*/ 1725250 h 2520778"/>
              <a:gd name="connsiteX8" fmla="*/ 1 w 8368362"/>
              <a:gd name="connsiteY8" fmla="*/ 0 h 2520778"/>
              <a:gd name="connsiteX9" fmla="*/ 3133920 w 8368362"/>
              <a:gd name="connsiteY9" fmla="*/ 0 h 2520778"/>
              <a:gd name="connsiteX10" fmla="*/ 3133920 w 8368362"/>
              <a:gd name="connsiteY10" fmla="*/ 795529 h 2520778"/>
              <a:gd name="connsiteX11" fmla="*/ 1530518 w 8368362"/>
              <a:gd name="connsiteY11" fmla="*/ 795529 h 2520778"/>
              <a:gd name="connsiteX12" fmla="*/ 1530518 w 8368362"/>
              <a:gd name="connsiteY12" fmla="*/ 1658152 h 2520778"/>
              <a:gd name="connsiteX13" fmla="*/ 0 w 8368362"/>
              <a:gd name="connsiteY13" fmla="*/ 1658152 h 2520778"/>
              <a:gd name="connsiteX14" fmla="*/ 0 w 8368362"/>
              <a:gd name="connsiteY14" fmla="*/ 532097 h 2520778"/>
              <a:gd name="connsiteX15" fmla="*/ 1 w 8368362"/>
              <a:gd name="connsiteY15" fmla="*/ 532097 h 252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68362" h="2520778">
                <a:moveTo>
                  <a:pt x="6859279" y="862627"/>
                </a:moveTo>
                <a:lnTo>
                  <a:pt x="8368362" y="862627"/>
                </a:lnTo>
                <a:lnTo>
                  <a:pt x="8368362" y="1725250"/>
                </a:lnTo>
                <a:lnTo>
                  <a:pt x="8368362" y="1988682"/>
                </a:lnTo>
                <a:lnTo>
                  <a:pt x="8368362" y="2520778"/>
                </a:lnTo>
                <a:lnTo>
                  <a:pt x="5278335" y="2520778"/>
                </a:lnTo>
                <a:lnTo>
                  <a:pt x="5278335" y="1725250"/>
                </a:lnTo>
                <a:lnTo>
                  <a:pt x="6859279" y="1725250"/>
                </a:lnTo>
                <a:close/>
                <a:moveTo>
                  <a:pt x="1" y="0"/>
                </a:moveTo>
                <a:lnTo>
                  <a:pt x="3133920" y="0"/>
                </a:lnTo>
                <a:lnTo>
                  <a:pt x="3133920" y="795529"/>
                </a:lnTo>
                <a:lnTo>
                  <a:pt x="1530518" y="795529"/>
                </a:lnTo>
                <a:lnTo>
                  <a:pt x="1530518" y="1658152"/>
                </a:lnTo>
                <a:lnTo>
                  <a:pt x="0" y="1658152"/>
                </a:lnTo>
                <a:lnTo>
                  <a:pt x="0" y="532097"/>
                </a:lnTo>
                <a:lnTo>
                  <a:pt x="1" y="53209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07287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1000" y="1402078"/>
            <a:ext cx="8365031" cy="2312670"/>
          </a:xfrm>
          <a:custGeom>
            <a:avLst/>
            <a:gdLst>
              <a:gd name="connsiteX0" fmla="*/ 0 w 8365031"/>
              <a:gd name="connsiteY0" fmla="*/ 0 h 2312670"/>
              <a:gd name="connsiteX1" fmla="*/ 8365031 w 8365031"/>
              <a:gd name="connsiteY1" fmla="*/ 0 h 2312670"/>
              <a:gd name="connsiteX2" fmla="*/ 8365031 w 8365031"/>
              <a:gd name="connsiteY2" fmla="*/ 2312670 h 2312670"/>
              <a:gd name="connsiteX3" fmla="*/ 0 w 8365031"/>
              <a:gd name="connsiteY3" fmla="*/ 2312670 h 2312670"/>
            </a:gdLst>
            <a:ahLst/>
            <a:cxnLst>
              <a:cxn ang="0">
                <a:pos x="connsiteX0" y="connsiteY0"/>
              </a:cxn>
              <a:cxn ang="0">
                <a:pos x="connsiteX1" y="connsiteY1"/>
              </a:cxn>
              <a:cxn ang="0">
                <a:pos x="connsiteX2" y="connsiteY2"/>
              </a:cxn>
              <a:cxn ang="0">
                <a:pos x="connsiteX3" y="connsiteY3"/>
              </a:cxn>
            </a:cxnLst>
            <a:rect l="l" t="t" r="r" b="b"/>
            <a:pathLst>
              <a:path w="8365031" h="2312670">
                <a:moveTo>
                  <a:pt x="0" y="0"/>
                </a:moveTo>
                <a:lnTo>
                  <a:pt x="8365031" y="0"/>
                </a:lnTo>
                <a:lnTo>
                  <a:pt x="8365031" y="2312670"/>
                </a:lnTo>
                <a:lnTo>
                  <a:pt x="0" y="231267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15351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0" y="1328285"/>
            <a:ext cx="9144000" cy="3506738"/>
          </a:xfrm>
          <a:custGeom>
            <a:avLst/>
            <a:gdLst>
              <a:gd name="connsiteX0" fmla="*/ 0 w 9144000"/>
              <a:gd name="connsiteY0" fmla="*/ 0 h 3506738"/>
              <a:gd name="connsiteX1" fmla="*/ 9144000 w 9144000"/>
              <a:gd name="connsiteY1" fmla="*/ 0 h 3506738"/>
              <a:gd name="connsiteX2" fmla="*/ 9144000 w 9144000"/>
              <a:gd name="connsiteY2" fmla="*/ 3506738 h 3506738"/>
              <a:gd name="connsiteX3" fmla="*/ 0 w 9144000"/>
              <a:gd name="connsiteY3" fmla="*/ 3506738 h 3506738"/>
            </a:gdLst>
            <a:ahLst/>
            <a:cxnLst>
              <a:cxn ang="0">
                <a:pos x="connsiteX0" y="connsiteY0"/>
              </a:cxn>
              <a:cxn ang="0">
                <a:pos x="connsiteX1" y="connsiteY1"/>
              </a:cxn>
              <a:cxn ang="0">
                <a:pos x="connsiteX2" y="connsiteY2"/>
              </a:cxn>
              <a:cxn ang="0">
                <a:pos x="connsiteX3" y="connsiteY3"/>
              </a:cxn>
            </a:cxnLst>
            <a:rect l="l" t="t" r="r" b="b"/>
            <a:pathLst>
              <a:path w="9144000" h="3506738">
                <a:moveTo>
                  <a:pt x="0" y="0"/>
                </a:moveTo>
                <a:lnTo>
                  <a:pt x="9144000" y="0"/>
                </a:lnTo>
                <a:lnTo>
                  <a:pt x="9144000" y="3506738"/>
                </a:lnTo>
                <a:lnTo>
                  <a:pt x="0" y="350673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4648198" y="2098335"/>
            <a:ext cx="3733801" cy="1966641"/>
          </a:xfrm>
          <a:custGeom>
            <a:avLst/>
            <a:gdLst>
              <a:gd name="connsiteX0" fmla="*/ 0 w 3733801"/>
              <a:gd name="connsiteY0" fmla="*/ 0 h 1966641"/>
              <a:gd name="connsiteX1" fmla="*/ 3733801 w 3733801"/>
              <a:gd name="connsiteY1" fmla="*/ 0 h 1966641"/>
              <a:gd name="connsiteX2" fmla="*/ 3733801 w 3733801"/>
              <a:gd name="connsiteY2" fmla="*/ 1966641 h 1966641"/>
              <a:gd name="connsiteX3" fmla="*/ 0 w 3733801"/>
              <a:gd name="connsiteY3" fmla="*/ 1966641 h 1966641"/>
            </a:gdLst>
            <a:ahLst/>
            <a:cxnLst>
              <a:cxn ang="0">
                <a:pos x="connsiteX0" y="connsiteY0"/>
              </a:cxn>
              <a:cxn ang="0">
                <a:pos x="connsiteX1" y="connsiteY1"/>
              </a:cxn>
              <a:cxn ang="0">
                <a:pos x="connsiteX2" y="connsiteY2"/>
              </a:cxn>
              <a:cxn ang="0">
                <a:pos x="connsiteX3" y="connsiteY3"/>
              </a:cxn>
            </a:cxnLst>
            <a:rect l="l" t="t" r="r" b="b"/>
            <a:pathLst>
              <a:path w="3733801" h="1966641">
                <a:moveTo>
                  <a:pt x="0" y="0"/>
                </a:moveTo>
                <a:lnTo>
                  <a:pt x="3733801" y="0"/>
                </a:lnTo>
                <a:lnTo>
                  <a:pt x="3733801" y="1966641"/>
                </a:lnTo>
                <a:lnTo>
                  <a:pt x="0" y="1966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90848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58363" y="1386837"/>
            <a:ext cx="4191000" cy="3406142"/>
          </a:xfrm>
          <a:custGeom>
            <a:avLst/>
            <a:gdLst>
              <a:gd name="connsiteX0" fmla="*/ 0 w 4191000"/>
              <a:gd name="connsiteY0" fmla="*/ 0 h 3406142"/>
              <a:gd name="connsiteX1" fmla="*/ 4191000 w 4191000"/>
              <a:gd name="connsiteY1" fmla="*/ 0 h 3406142"/>
              <a:gd name="connsiteX2" fmla="*/ 4191000 w 4191000"/>
              <a:gd name="connsiteY2" fmla="*/ 3406142 h 3406142"/>
              <a:gd name="connsiteX3" fmla="*/ 0 w 4191000"/>
              <a:gd name="connsiteY3" fmla="*/ 3406142 h 3406142"/>
            </a:gdLst>
            <a:ahLst/>
            <a:cxnLst>
              <a:cxn ang="0">
                <a:pos x="connsiteX0" y="connsiteY0"/>
              </a:cxn>
              <a:cxn ang="0">
                <a:pos x="connsiteX1" y="connsiteY1"/>
              </a:cxn>
              <a:cxn ang="0">
                <a:pos x="connsiteX2" y="connsiteY2"/>
              </a:cxn>
              <a:cxn ang="0">
                <a:pos x="connsiteX3" y="connsiteY3"/>
              </a:cxn>
            </a:cxnLst>
            <a:rect l="l" t="t" r="r" b="b"/>
            <a:pathLst>
              <a:path w="4191000" h="3406142">
                <a:moveTo>
                  <a:pt x="0" y="0"/>
                </a:moveTo>
                <a:lnTo>
                  <a:pt x="4191000" y="0"/>
                </a:lnTo>
                <a:lnTo>
                  <a:pt x="4191000" y="3406142"/>
                </a:lnTo>
                <a:lnTo>
                  <a:pt x="0" y="340614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31232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81000" y="1399791"/>
            <a:ext cx="4191000" cy="3385568"/>
          </a:xfrm>
          <a:custGeom>
            <a:avLst/>
            <a:gdLst>
              <a:gd name="connsiteX0" fmla="*/ 0 w 4191000"/>
              <a:gd name="connsiteY0" fmla="*/ 0 h 3385568"/>
              <a:gd name="connsiteX1" fmla="*/ 4191000 w 4191000"/>
              <a:gd name="connsiteY1" fmla="*/ 0 h 3385568"/>
              <a:gd name="connsiteX2" fmla="*/ 4191000 w 4191000"/>
              <a:gd name="connsiteY2" fmla="*/ 2391158 h 3385568"/>
              <a:gd name="connsiteX3" fmla="*/ 4191000 w 4191000"/>
              <a:gd name="connsiteY3" fmla="*/ 2873655 h 3385568"/>
              <a:gd name="connsiteX4" fmla="*/ 4191000 w 4191000"/>
              <a:gd name="connsiteY4" fmla="*/ 3385568 h 3385568"/>
              <a:gd name="connsiteX5" fmla="*/ 0 w 4191000"/>
              <a:gd name="connsiteY5" fmla="*/ 3385568 h 3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3385568">
                <a:moveTo>
                  <a:pt x="0" y="0"/>
                </a:moveTo>
                <a:lnTo>
                  <a:pt x="4191000" y="0"/>
                </a:lnTo>
                <a:lnTo>
                  <a:pt x="4191000" y="2391158"/>
                </a:lnTo>
                <a:lnTo>
                  <a:pt x="4191000" y="2873655"/>
                </a:lnTo>
                <a:lnTo>
                  <a:pt x="4191000" y="3385568"/>
                </a:lnTo>
                <a:lnTo>
                  <a:pt x="0" y="33855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071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035191" y="1399792"/>
            <a:ext cx="5714171" cy="3379471"/>
          </a:xfrm>
          <a:custGeom>
            <a:avLst/>
            <a:gdLst>
              <a:gd name="connsiteX0" fmla="*/ 0 w 5714171"/>
              <a:gd name="connsiteY0" fmla="*/ 0 h 3379471"/>
              <a:gd name="connsiteX1" fmla="*/ 5714171 w 5714171"/>
              <a:gd name="connsiteY1" fmla="*/ 0 h 3379471"/>
              <a:gd name="connsiteX2" fmla="*/ 5714171 w 5714171"/>
              <a:gd name="connsiteY2" fmla="*/ 3379471 h 3379471"/>
              <a:gd name="connsiteX3" fmla="*/ 0 w 5714171"/>
              <a:gd name="connsiteY3" fmla="*/ 3379471 h 3379471"/>
            </a:gdLst>
            <a:ahLst/>
            <a:cxnLst>
              <a:cxn ang="0">
                <a:pos x="connsiteX0" y="connsiteY0"/>
              </a:cxn>
              <a:cxn ang="0">
                <a:pos x="connsiteX1" y="connsiteY1"/>
              </a:cxn>
              <a:cxn ang="0">
                <a:pos x="connsiteX2" y="connsiteY2"/>
              </a:cxn>
              <a:cxn ang="0">
                <a:pos x="connsiteX3" y="connsiteY3"/>
              </a:cxn>
            </a:cxnLst>
            <a:rect l="l" t="t" r="r" b="b"/>
            <a:pathLst>
              <a:path w="5714171" h="3379471">
                <a:moveTo>
                  <a:pt x="0" y="0"/>
                </a:moveTo>
                <a:lnTo>
                  <a:pt x="5714171" y="0"/>
                </a:lnTo>
                <a:lnTo>
                  <a:pt x="5714171" y="3379471"/>
                </a:lnTo>
                <a:lnTo>
                  <a:pt x="0" y="337947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29613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91160" y="1407411"/>
            <a:ext cx="5034226" cy="3383663"/>
          </a:xfrm>
          <a:custGeom>
            <a:avLst/>
            <a:gdLst>
              <a:gd name="connsiteX0" fmla="*/ 1306152 w 5034226"/>
              <a:gd name="connsiteY0" fmla="*/ 0 h 3383663"/>
              <a:gd name="connsiteX1" fmla="*/ 5034226 w 5034226"/>
              <a:gd name="connsiteY1" fmla="*/ 0 h 3383663"/>
              <a:gd name="connsiteX2" fmla="*/ 3728074 w 5034226"/>
              <a:gd name="connsiteY2" fmla="*/ 3383663 h 3383663"/>
              <a:gd name="connsiteX3" fmla="*/ 0 w 5034226"/>
              <a:gd name="connsiteY3" fmla="*/ 3383663 h 3383663"/>
            </a:gdLst>
            <a:ahLst/>
            <a:cxnLst>
              <a:cxn ang="0">
                <a:pos x="connsiteX0" y="connsiteY0"/>
              </a:cxn>
              <a:cxn ang="0">
                <a:pos x="connsiteX1" y="connsiteY1"/>
              </a:cxn>
              <a:cxn ang="0">
                <a:pos x="connsiteX2" y="connsiteY2"/>
              </a:cxn>
              <a:cxn ang="0">
                <a:pos x="connsiteX3" y="connsiteY3"/>
              </a:cxn>
            </a:cxnLst>
            <a:rect l="l" t="t" r="r" b="b"/>
            <a:pathLst>
              <a:path w="5034226" h="3383663">
                <a:moveTo>
                  <a:pt x="1306152" y="0"/>
                </a:moveTo>
                <a:lnTo>
                  <a:pt x="5034226" y="0"/>
                </a:lnTo>
                <a:lnTo>
                  <a:pt x="3728074" y="3383663"/>
                </a:lnTo>
                <a:lnTo>
                  <a:pt x="0" y="338366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77546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8" name="Picture Placeholder 17"/>
          <p:cNvSpPr>
            <a:spLocks noGrp="1"/>
          </p:cNvSpPr>
          <p:nvPr>
            <p:ph type="pic" sz="quarter" idx="32" hasCustomPrompt="1"/>
          </p:nvPr>
        </p:nvSpPr>
        <p:spPr>
          <a:xfrm>
            <a:off x="457198"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2053989"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3650779"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5247570"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844362"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95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 31">
    <p:spTree>
      <p:nvGrpSpPr>
        <p:cNvPr id="1" name=""/>
        <p:cNvGrpSpPr/>
        <p:nvPr/>
      </p:nvGrpSpPr>
      <p:grpSpPr>
        <a:xfrm>
          <a:off x="0" y="0"/>
          <a:ext cx="0" cy="0"/>
          <a:chOff x="0" y="0"/>
          <a:chExt cx="0" cy="0"/>
        </a:xfrm>
      </p:grpSpPr>
      <p:sp>
        <p:nvSpPr>
          <p:cNvPr id="22" name="Picture Placeholder 7"/>
          <p:cNvSpPr>
            <a:spLocks noGrp="1"/>
          </p:cNvSpPr>
          <p:nvPr>
            <p:ph type="pic" sz="quarter" idx="31" hasCustomPrompt="1"/>
          </p:nvPr>
        </p:nvSpPr>
        <p:spPr>
          <a:xfrm>
            <a:off x="811665" y="1276350"/>
            <a:ext cx="2977244" cy="2977240"/>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3" name="Picture Placeholder 7"/>
          <p:cNvSpPr>
            <a:spLocks noGrp="1"/>
          </p:cNvSpPr>
          <p:nvPr>
            <p:ph type="pic" sz="quarter" idx="32" hasCustomPrompt="1"/>
          </p:nvPr>
        </p:nvSpPr>
        <p:spPr>
          <a:xfrm>
            <a:off x="2501900" y="355602"/>
            <a:ext cx="2171700" cy="2171698"/>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4" name="Picture Placeholder 7"/>
          <p:cNvSpPr>
            <a:spLocks noGrp="1"/>
          </p:cNvSpPr>
          <p:nvPr>
            <p:ph type="pic" sz="quarter" idx="33" hasCustomPrompt="1"/>
          </p:nvPr>
        </p:nvSpPr>
        <p:spPr>
          <a:xfrm>
            <a:off x="457200" y="3003550"/>
            <a:ext cx="1551666" cy="1551664"/>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42623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643890"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3688881"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733873"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71728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77628" y="1391049"/>
            <a:ext cx="4160855" cy="1656676"/>
          </a:xfrm>
          <a:custGeom>
            <a:avLst/>
            <a:gdLst>
              <a:gd name="connsiteX0" fmla="*/ 0 w 4160855"/>
              <a:gd name="connsiteY0" fmla="*/ 0 h 1656676"/>
              <a:gd name="connsiteX1" fmla="*/ 4160855 w 4160855"/>
              <a:gd name="connsiteY1" fmla="*/ 0 h 1656676"/>
              <a:gd name="connsiteX2" fmla="*/ 4160855 w 4160855"/>
              <a:gd name="connsiteY2" fmla="*/ 1656676 h 1656676"/>
              <a:gd name="connsiteX3" fmla="*/ 0 w 4160855"/>
              <a:gd name="connsiteY3" fmla="*/ 1656676 h 1656676"/>
            </a:gdLst>
            <a:ahLst/>
            <a:cxnLst>
              <a:cxn ang="0">
                <a:pos x="connsiteX0" y="connsiteY0"/>
              </a:cxn>
              <a:cxn ang="0">
                <a:pos x="connsiteX1" y="connsiteY1"/>
              </a:cxn>
              <a:cxn ang="0">
                <a:pos x="connsiteX2" y="connsiteY2"/>
              </a:cxn>
              <a:cxn ang="0">
                <a:pos x="connsiteX3" y="connsiteY3"/>
              </a:cxn>
            </a:cxnLst>
            <a:rect l="l" t="t" r="r" b="b"/>
            <a:pathLst>
              <a:path w="4160855" h="1656676">
                <a:moveTo>
                  <a:pt x="0" y="0"/>
                </a:moveTo>
                <a:lnTo>
                  <a:pt x="4160855" y="0"/>
                </a:lnTo>
                <a:lnTo>
                  <a:pt x="4160855" y="1656676"/>
                </a:lnTo>
                <a:lnTo>
                  <a:pt x="0" y="165667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77628"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477711"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577794"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876"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543861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698496" y="1559723"/>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3511079" y="1559723"/>
            <a:ext cx="2111884" cy="1926426"/>
          </a:xfrm>
          <a:custGeom>
            <a:avLst/>
            <a:gdLst>
              <a:gd name="connsiteX0" fmla="*/ 0 w 2111884"/>
              <a:gd name="connsiteY0" fmla="*/ 0 h 1926426"/>
              <a:gd name="connsiteX1" fmla="*/ 2111884 w 2111884"/>
              <a:gd name="connsiteY1" fmla="*/ 0 h 1926426"/>
              <a:gd name="connsiteX2" fmla="*/ 2111884 w 2111884"/>
              <a:gd name="connsiteY2" fmla="*/ 1926426 h 1926426"/>
              <a:gd name="connsiteX3" fmla="*/ 0 w 2111884"/>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4" h="1926426">
                <a:moveTo>
                  <a:pt x="0" y="0"/>
                </a:moveTo>
                <a:lnTo>
                  <a:pt x="2111884" y="0"/>
                </a:lnTo>
                <a:lnTo>
                  <a:pt x="2111884"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323661" y="1559723"/>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75781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1115758" y="1557400"/>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904562" y="1557400"/>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67146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0998"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3229320"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077642"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14927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5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838199"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625163"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30193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8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2" hasCustomPrompt="1"/>
          </p:nvPr>
        </p:nvSpPr>
        <p:spPr>
          <a:xfrm>
            <a:off x="1707625"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2361"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5801833"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4437097"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6" hasCustomPrompt="1"/>
          </p:nvPr>
        </p:nvSpPr>
        <p:spPr>
          <a:xfrm>
            <a:off x="7166570"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2420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9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0998"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136320"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891642"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646964"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402285"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17307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1000"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2583247"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785494"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5" y="0"/>
                  <a:pt x="1761622" y="244128"/>
                  <a:pt x="1761622" y="545274"/>
                </a:cubicBezTo>
                <a:lnTo>
                  <a:pt x="1761622" y="1216348"/>
                </a:lnTo>
                <a:cubicBezTo>
                  <a:pt x="1761622" y="1517495"/>
                  <a:pt x="1517495"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6987741"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35158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5787723" y="1667509"/>
            <a:ext cx="2819400" cy="281940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4382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am00">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280024"/>
            <a:ext cx="9143998" cy="3947889"/>
          </a:xfrm>
          <a:custGeom>
            <a:avLst/>
            <a:gdLst>
              <a:gd name="connsiteX0" fmla="*/ 9143998 w 9143998"/>
              <a:gd name="connsiteY0" fmla="*/ 0 h 3947889"/>
              <a:gd name="connsiteX1" fmla="*/ 9143998 w 9143998"/>
              <a:gd name="connsiteY1" fmla="*/ 3556396 h 3947889"/>
              <a:gd name="connsiteX2" fmla="*/ 8855628 w 9143998"/>
              <a:gd name="connsiteY2" fmla="*/ 3644712 h 3947889"/>
              <a:gd name="connsiteX3" fmla="*/ 8558876 w 9143998"/>
              <a:gd name="connsiteY3" fmla="*/ 3722484 h 3947889"/>
              <a:gd name="connsiteX4" fmla="*/ 8255418 w 9143998"/>
              <a:gd name="connsiteY4" fmla="*/ 3789710 h 3947889"/>
              <a:gd name="connsiteX5" fmla="*/ 7950282 w 9143998"/>
              <a:gd name="connsiteY5" fmla="*/ 3846391 h 3947889"/>
              <a:gd name="connsiteX6" fmla="*/ 7640117 w 9143998"/>
              <a:gd name="connsiteY6" fmla="*/ 3891208 h 3947889"/>
              <a:gd name="connsiteX7" fmla="*/ 7331629 w 9143998"/>
              <a:gd name="connsiteY7" fmla="*/ 3921526 h 3947889"/>
              <a:gd name="connsiteX8" fmla="*/ 7018111 w 9143998"/>
              <a:gd name="connsiteY8" fmla="*/ 3942616 h 3947889"/>
              <a:gd name="connsiteX9" fmla="*/ 6707946 w 9143998"/>
              <a:gd name="connsiteY9" fmla="*/ 3947889 h 3947889"/>
              <a:gd name="connsiteX10" fmla="*/ 6402811 w 9143998"/>
              <a:gd name="connsiteY10" fmla="*/ 3939980 h 3947889"/>
              <a:gd name="connsiteX11" fmla="*/ 6099352 w 9143998"/>
              <a:gd name="connsiteY11" fmla="*/ 3918890 h 3947889"/>
              <a:gd name="connsiteX12" fmla="*/ 5799246 w 9143998"/>
              <a:gd name="connsiteY12" fmla="*/ 3883299 h 3947889"/>
              <a:gd name="connsiteX13" fmla="*/ 5599734 w 9143998"/>
              <a:gd name="connsiteY13" fmla="*/ 3843754 h 3947889"/>
              <a:gd name="connsiteX14" fmla="*/ 5408606 w 9143998"/>
              <a:gd name="connsiteY14" fmla="*/ 3797619 h 3947889"/>
              <a:gd name="connsiteX15" fmla="*/ 5227537 w 9143998"/>
              <a:gd name="connsiteY15" fmla="*/ 3738302 h 3947889"/>
              <a:gd name="connsiteX16" fmla="*/ 5056527 w 9143998"/>
              <a:gd name="connsiteY16" fmla="*/ 3671076 h 3947889"/>
              <a:gd name="connsiteX17" fmla="*/ 4890547 w 9143998"/>
              <a:gd name="connsiteY17" fmla="*/ 3590668 h 3947889"/>
              <a:gd name="connsiteX18" fmla="*/ 4736302 w 9143998"/>
              <a:gd name="connsiteY18" fmla="*/ 3504987 h 3947889"/>
              <a:gd name="connsiteX19" fmla="*/ 4588764 w 9143998"/>
              <a:gd name="connsiteY19" fmla="*/ 3408762 h 3947889"/>
              <a:gd name="connsiteX20" fmla="*/ 4446256 w 9143998"/>
              <a:gd name="connsiteY20" fmla="*/ 3305945 h 3947889"/>
              <a:gd name="connsiteX21" fmla="*/ 4292012 w 9143998"/>
              <a:gd name="connsiteY21" fmla="*/ 3179402 h 3947889"/>
              <a:gd name="connsiteX22" fmla="*/ 4147828 w 9143998"/>
              <a:gd name="connsiteY22" fmla="*/ 3043631 h 3947889"/>
              <a:gd name="connsiteX23" fmla="*/ 4008672 w 9143998"/>
              <a:gd name="connsiteY23" fmla="*/ 2901270 h 3947889"/>
              <a:gd name="connsiteX24" fmla="*/ 3874547 w 9143998"/>
              <a:gd name="connsiteY24" fmla="*/ 2756273 h 3947889"/>
              <a:gd name="connsiteX25" fmla="*/ 3748805 w 9143998"/>
              <a:gd name="connsiteY25" fmla="*/ 2604684 h 3947889"/>
              <a:gd name="connsiteX26" fmla="*/ 3663300 w 9143998"/>
              <a:gd name="connsiteY26" fmla="*/ 2495277 h 3947889"/>
              <a:gd name="connsiteX27" fmla="*/ 3577795 w 9143998"/>
              <a:gd name="connsiteY27" fmla="*/ 2384551 h 3947889"/>
              <a:gd name="connsiteX28" fmla="*/ 3492290 w 9143998"/>
              <a:gd name="connsiteY28" fmla="*/ 2267235 h 3947889"/>
              <a:gd name="connsiteX29" fmla="*/ 3406785 w 9143998"/>
              <a:gd name="connsiteY29" fmla="*/ 2151237 h 3947889"/>
              <a:gd name="connsiteX30" fmla="*/ 3317927 w 9143998"/>
              <a:gd name="connsiteY30" fmla="*/ 2037875 h 3947889"/>
              <a:gd name="connsiteX31" fmla="*/ 3229069 w 9143998"/>
              <a:gd name="connsiteY31" fmla="*/ 1920559 h 3947889"/>
              <a:gd name="connsiteX32" fmla="*/ 3136858 w 9143998"/>
              <a:gd name="connsiteY32" fmla="*/ 1807197 h 3947889"/>
              <a:gd name="connsiteX33" fmla="*/ 3037940 w 9143998"/>
              <a:gd name="connsiteY33" fmla="*/ 1695154 h 3947889"/>
              <a:gd name="connsiteX34" fmla="*/ 2935669 w 9143998"/>
              <a:gd name="connsiteY34" fmla="*/ 1587064 h 3947889"/>
              <a:gd name="connsiteX35" fmla="*/ 2826693 w 9143998"/>
              <a:gd name="connsiteY35" fmla="*/ 1485566 h 3947889"/>
              <a:gd name="connsiteX36" fmla="*/ 2716039 w 9143998"/>
              <a:gd name="connsiteY36" fmla="*/ 1388022 h 3947889"/>
              <a:gd name="connsiteX37" fmla="*/ 2593649 w 9143998"/>
              <a:gd name="connsiteY37" fmla="*/ 1297069 h 3947889"/>
              <a:gd name="connsiteX38" fmla="*/ 2464554 w 9143998"/>
              <a:gd name="connsiteY38" fmla="*/ 1214025 h 3947889"/>
              <a:gd name="connsiteX39" fmla="*/ 2330429 w 9143998"/>
              <a:gd name="connsiteY39" fmla="*/ 1138890 h 3947889"/>
              <a:gd name="connsiteX40" fmla="*/ 2181214 w 9143998"/>
              <a:gd name="connsiteY40" fmla="*/ 1074300 h 3947889"/>
              <a:gd name="connsiteX41" fmla="*/ 2026970 w 9143998"/>
              <a:gd name="connsiteY41" fmla="*/ 1020256 h 3947889"/>
              <a:gd name="connsiteX42" fmla="*/ 1855960 w 9143998"/>
              <a:gd name="connsiteY42" fmla="*/ 975438 h 3947889"/>
              <a:gd name="connsiteX43" fmla="*/ 1681597 w 9143998"/>
              <a:gd name="connsiteY43" fmla="*/ 945121 h 3947889"/>
              <a:gd name="connsiteX44" fmla="*/ 1500528 w 9143998"/>
              <a:gd name="connsiteY44" fmla="*/ 924030 h 3947889"/>
              <a:gd name="connsiteX45" fmla="*/ 1319458 w 9143998"/>
              <a:gd name="connsiteY45" fmla="*/ 913485 h 3947889"/>
              <a:gd name="connsiteX46" fmla="*/ 1135036 w 9143998"/>
              <a:gd name="connsiteY46" fmla="*/ 913485 h 3947889"/>
              <a:gd name="connsiteX47" fmla="*/ 950614 w 9143998"/>
              <a:gd name="connsiteY47" fmla="*/ 921394 h 3947889"/>
              <a:gd name="connsiteX48" fmla="*/ 766191 w 9143998"/>
              <a:gd name="connsiteY48" fmla="*/ 934575 h 3947889"/>
              <a:gd name="connsiteX49" fmla="*/ 588475 w 9143998"/>
              <a:gd name="connsiteY49" fmla="*/ 955666 h 3947889"/>
              <a:gd name="connsiteX50" fmla="*/ 410759 w 9143998"/>
              <a:gd name="connsiteY50" fmla="*/ 980711 h 3947889"/>
              <a:gd name="connsiteX51" fmla="*/ 206218 w 9143998"/>
              <a:gd name="connsiteY51" fmla="*/ 1014983 h 3947889"/>
              <a:gd name="connsiteX52" fmla="*/ 0 w 9143998"/>
              <a:gd name="connsiteY52" fmla="*/ 1055846 h 3947889"/>
              <a:gd name="connsiteX53" fmla="*/ 0 w 9143998"/>
              <a:gd name="connsiteY53" fmla="*/ 934575 h 3947889"/>
              <a:gd name="connsiteX54" fmla="*/ 239749 w 9143998"/>
              <a:gd name="connsiteY54" fmla="*/ 891076 h 3947889"/>
              <a:gd name="connsiteX55" fmla="*/ 479498 w 9143998"/>
              <a:gd name="connsiteY55" fmla="*/ 854168 h 3947889"/>
              <a:gd name="connsiteX56" fmla="*/ 720924 w 9143998"/>
              <a:gd name="connsiteY56" fmla="*/ 823850 h 3947889"/>
              <a:gd name="connsiteX57" fmla="*/ 947260 w 9143998"/>
              <a:gd name="connsiteY57" fmla="*/ 805396 h 3947889"/>
              <a:gd name="connsiteX58" fmla="*/ 1168567 w 9143998"/>
              <a:gd name="connsiteY58" fmla="*/ 800123 h 3947889"/>
              <a:gd name="connsiteX59" fmla="*/ 1381491 w 9143998"/>
              <a:gd name="connsiteY59" fmla="*/ 805396 h 3947889"/>
              <a:gd name="connsiteX60" fmla="*/ 1596092 w 9143998"/>
              <a:gd name="connsiteY60" fmla="*/ 823850 h 3947889"/>
              <a:gd name="connsiteX61" fmla="*/ 1807339 w 9143998"/>
              <a:gd name="connsiteY61" fmla="*/ 851531 h 3947889"/>
              <a:gd name="connsiteX62" fmla="*/ 2016911 w 9143998"/>
              <a:gd name="connsiteY62" fmla="*/ 891076 h 3947889"/>
              <a:gd name="connsiteX63" fmla="*/ 2224805 w 9143998"/>
              <a:gd name="connsiteY63" fmla="*/ 937212 h 3947889"/>
              <a:gd name="connsiteX64" fmla="*/ 2436052 w 9143998"/>
              <a:gd name="connsiteY64" fmla="*/ 993893 h 3947889"/>
              <a:gd name="connsiteX65" fmla="*/ 2645623 w 9143998"/>
              <a:gd name="connsiteY65" fmla="*/ 1058482 h 3947889"/>
              <a:gd name="connsiteX66" fmla="*/ 2902138 w 9143998"/>
              <a:gd name="connsiteY66" fmla="*/ 1144163 h 3947889"/>
              <a:gd name="connsiteX67" fmla="*/ 3153623 w 9143998"/>
              <a:gd name="connsiteY67" fmla="*/ 1235116 h 3947889"/>
              <a:gd name="connsiteX68" fmla="*/ 3396725 w 9143998"/>
              <a:gd name="connsiteY68" fmla="*/ 1323433 h 3947889"/>
              <a:gd name="connsiteX69" fmla="*/ 3639828 w 9143998"/>
              <a:gd name="connsiteY69" fmla="*/ 1410431 h 3947889"/>
              <a:gd name="connsiteX70" fmla="*/ 3881253 w 9143998"/>
              <a:gd name="connsiteY70" fmla="*/ 1490839 h 3947889"/>
              <a:gd name="connsiteX71" fmla="*/ 4127709 w 9143998"/>
              <a:gd name="connsiteY71" fmla="*/ 1565974 h 3947889"/>
              <a:gd name="connsiteX72" fmla="*/ 4380870 w 9143998"/>
              <a:gd name="connsiteY72" fmla="*/ 1627928 h 3947889"/>
              <a:gd name="connsiteX73" fmla="*/ 4538467 w 9143998"/>
              <a:gd name="connsiteY73" fmla="*/ 1659563 h 3947889"/>
              <a:gd name="connsiteX74" fmla="*/ 4704448 w 9143998"/>
              <a:gd name="connsiteY74" fmla="*/ 1685927 h 3947889"/>
              <a:gd name="connsiteX75" fmla="*/ 4868751 w 9143998"/>
              <a:gd name="connsiteY75" fmla="*/ 1705699 h 3947889"/>
              <a:gd name="connsiteX76" fmla="*/ 5043114 w 9143998"/>
              <a:gd name="connsiteY76" fmla="*/ 1718881 h 3947889"/>
              <a:gd name="connsiteX77" fmla="*/ 5220830 w 9143998"/>
              <a:gd name="connsiteY77" fmla="*/ 1724153 h 3947889"/>
              <a:gd name="connsiteX78" fmla="*/ 5484051 w 9143998"/>
              <a:gd name="connsiteY78" fmla="*/ 1716244 h 3947889"/>
              <a:gd name="connsiteX79" fmla="*/ 5747272 w 9143998"/>
              <a:gd name="connsiteY79" fmla="*/ 1689881 h 3947889"/>
              <a:gd name="connsiteX80" fmla="*/ 6003788 w 9143998"/>
              <a:gd name="connsiteY80" fmla="*/ 1649018 h 3947889"/>
              <a:gd name="connsiteX81" fmla="*/ 6260303 w 9143998"/>
              <a:gd name="connsiteY81" fmla="*/ 1594974 h 3947889"/>
              <a:gd name="connsiteX82" fmla="*/ 6515141 w 9143998"/>
              <a:gd name="connsiteY82" fmla="*/ 1527747 h 3947889"/>
              <a:gd name="connsiteX83" fmla="*/ 6764949 w 9143998"/>
              <a:gd name="connsiteY83" fmla="*/ 1444703 h 3947889"/>
              <a:gd name="connsiteX84" fmla="*/ 7008052 w 9143998"/>
              <a:gd name="connsiteY84" fmla="*/ 1351114 h 3947889"/>
              <a:gd name="connsiteX85" fmla="*/ 7247801 w 9143998"/>
              <a:gd name="connsiteY85" fmla="*/ 1248297 h 3947889"/>
              <a:gd name="connsiteX86" fmla="*/ 7485873 w 9143998"/>
              <a:gd name="connsiteY86" fmla="*/ 1133617 h 3947889"/>
              <a:gd name="connsiteX87" fmla="*/ 7715563 w 9143998"/>
              <a:gd name="connsiteY87" fmla="*/ 1012347 h 3947889"/>
              <a:gd name="connsiteX88" fmla="*/ 7940223 w 9143998"/>
              <a:gd name="connsiteY88" fmla="*/ 883167 h 3947889"/>
              <a:gd name="connsiteX89" fmla="*/ 8159853 w 9143998"/>
              <a:gd name="connsiteY89" fmla="*/ 746079 h 3947889"/>
              <a:gd name="connsiteX90" fmla="*/ 8371101 w 9143998"/>
              <a:gd name="connsiteY90" fmla="*/ 606354 h 3947889"/>
              <a:gd name="connsiteX91" fmla="*/ 8575642 w 9143998"/>
              <a:gd name="connsiteY91" fmla="*/ 458720 h 3947889"/>
              <a:gd name="connsiteX92" fmla="*/ 8773477 w 9143998"/>
              <a:gd name="connsiteY92" fmla="*/ 308449 h 3947889"/>
              <a:gd name="connsiteX93" fmla="*/ 8962929 w 9143998"/>
              <a:gd name="connsiteY93" fmla="*/ 155543 h 394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143998" h="3947889">
                <a:moveTo>
                  <a:pt x="9143998" y="0"/>
                </a:moveTo>
                <a:lnTo>
                  <a:pt x="9143998" y="3556396"/>
                </a:lnTo>
                <a:lnTo>
                  <a:pt x="8855628" y="3644712"/>
                </a:lnTo>
                <a:lnTo>
                  <a:pt x="8558876" y="3722484"/>
                </a:lnTo>
                <a:lnTo>
                  <a:pt x="8255418" y="3789710"/>
                </a:lnTo>
                <a:lnTo>
                  <a:pt x="7950282" y="3846391"/>
                </a:lnTo>
                <a:lnTo>
                  <a:pt x="7640117" y="3891208"/>
                </a:lnTo>
                <a:lnTo>
                  <a:pt x="7331629" y="3921526"/>
                </a:lnTo>
                <a:lnTo>
                  <a:pt x="7018111" y="3942616"/>
                </a:lnTo>
                <a:lnTo>
                  <a:pt x="6707946" y="3947889"/>
                </a:lnTo>
                <a:lnTo>
                  <a:pt x="6402811" y="3939980"/>
                </a:lnTo>
                <a:lnTo>
                  <a:pt x="6099352" y="3918890"/>
                </a:lnTo>
                <a:lnTo>
                  <a:pt x="5799246" y="3883299"/>
                </a:lnTo>
                <a:lnTo>
                  <a:pt x="5599734" y="3843754"/>
                </a:lnTo>
                <a:lnTo>
                  <a:pt x="5408606" y="3797619"/>
                </a:lnTo>
                <a:lnTo>
                  <a:pt x="5227537" y="3738302"/>
                </a:lnTo>
                <a:lnTo>
                  <a:pt x="5056527" y="3671076"/>
                </a:lnTo>
                <a:lnTo>
                  <a:pt x="4890547" y="3590668"/>
                </a:lnTo>
                <a:lnTo>
                  <a:pt x="4736302" y="3504987"/>
                </a:lnTo>
                <a:lnTo>
                  <a:pt x="4588764" y="3408762"/>
                </a:lnTo>
                <a:lnTo>
                  <a:pt x="4446256" y="3305945"/>
                </a:lnTo>
                <a:lnTo>
                  <a:pt x="4292012" y="3179402"/>
                </a:lnTo>
                <a:lnTo>
                  <a:pt x="4147828" y="3043631"/>
                </a:lnTo>
                <a:lnTo>
                  <a:pt x="4008672" y="2901270"/>
                </a:lnTo>
                <a:lnTo>
                  <a:pt x="3874547" y="2756273"/>
                </a:lnTo>
                <a:lnTo>
                  <a:pt x="3748805" y="2604684"/>
                </a:lnTo>
                <a:lnTo>
                  <a:pt x="3663300" y="2495277"/>
                </a:lnTo>
                <a:lnTo>
                  <a:pt x="3577795" y="2384551"/>
                </a:lnTo>
                <a:lnTo>
                  <a:pt x="3492290" y="2267235"/>
                </a:lnTo>
                <a:lnTo>
                  <a:pt x="3406785" y="2151237"/>
                </a:lnTo>
                <a:lnTo>
                  <a:pt x="3317927" y="2037875"/>
                </a:lnTo>
                <a:lnTo>
                  <a:pt x="3229069" y="1920559"/>
                </a:lnTo>
                <a:lnTo>
                  <a:pt x="3136858" y="1807197"/>
                </a:lnTo>
                <a:lnTo>
                  <a:pt x="3037940" y="1695154"/>
                </a:lnTo>
                <a:lnTo>
                  <a:pt x="2935669" y="1587064"/>
                </a:lnTo>
                <a:lnTo>
                  <a:pt x="2826693" y="1485566"/>
                </a:lnTo>
                <a:lnTo>
                  <a:pt x="2716039" y="1388022"/>
                </a:lnTo>
                <a:lnTo>
                  <a:pt x="2593649" y="1297069"/>
                </a:lnTo>
                <a:lnTo>
                  <a:pt x="2464554" y="1214025"/>
                </a:lnTo>
                <a:lnTo>
                  <a:pt x="2330429" y="1138890"/>
                </a:lnTo>
                <a:lnTo>
                  <a:pt x="2181214" y="1074300"/>
                </a:lnTo>
                <a:lnTo>
                  <a:pt x="2026970" y="1020256"/>
                </a:lnTo>
                <a:lnTo>
                  <a:pt x="1855960" y="975438"/>
                </a:lnTo>
                <a:lnTo>
                  <a:pt x="1681597" y="945121"/>
                </a:lnTo>
                <a:lnTo>
                  <a:pt x="1500528" y="924030"/>
                </a:lnTo>
                <a:lnTo>
                  <a:pt x="1319458" y="913485"/>
                </a:lnTo>
                <a:lnTo>
                  <a:pt x="1135036" y="913485"/>
                </a:lnTo>
                <a:lnTo>
                  <a:pt x="950614" y="921394"/>
                </a:lnTo>
                <a:lnTo>
                  <a:pt x="766191" y="934575"/>
                </a:lnTo>
                <a:lnTo>
                  <a:pt x="588475" y="955666"/>
                </a:lnTo>
                <a:lnTo>
                  <a:pt x="410759" y="980711"/>
                </a:lnTo>
                <a:lnTo>
                  <a:pt x="206218" y="1014983"/>
                </a:lnTo>
                <a:lnTo>
                  <a:pt x="0" y="1055846"/>
                </a:lnTo>
                <a:lnTo>
                  <a:pt x="0" y="934575"/>
                </a:lnTo>
                <a:lnTo>
                  <a:pt x="239749" y="891076"/>
                </a:lnTo>
                <a:lnTo>
                  <a:pt x="479498" y="854168"/>
                </a:lnTo>
                <a:lnTo>
                  <a:pt x="720924" y="823850"/>
                </a:lnTo>
                <a:lnTo>
                  <a:pt x="947260" y="805396"/>
                </a:lnTo>
                <a:lnTo>
                  <a:pt x="1168567" y="800123"/>
                </a:lnTo>
                <a:lnTo>
                  <a:pt x="1381491" y="805396"/>
                </a:lnTo>
                <a:lnTo>
                  <a:pt x="1596092" y="823850"/>
                </a:lnTo>
                <a:lnTo>
                  <a:pt x="1807339" y="851531"/>
                </a:lnTo>
                <a:lnTo>
                  <a:pt x="2016911" y="891076"/>
                </a:lnTo>
                <a:lnTo>
                  <a:pt x="2224805" y="937212"/>
                </a:lnTo>
                <a:lnTo>
                  <a:pt x="2436052" y="993893"/>
                </a:lnTo>
                <a:lnTo>
                  <a:pt x="2645623" y="1058482"/>
                </a:lnTo>
                <a:lnTo>
                  <a:pt x="2902138" y="1144163"/>
                </a:lnTo>
                <a:lnTo>
                  <a:pt x="3153623" y="1235116"/>
                </a:lnTo>
                <a:lnTo>
                  <a:pt x="3396725" y="1323433"/>
                </a:lnTo>
                <a:lnTo>
                  <a:pt x="3639828" y="1410431"/>
                </a:lnTo>
                <a:lnTo>
                  <a:pt x="3881253" y="1490839"/>
                </a:lnTo>
                <a:lnTo>
                  <a:pt x="4127709" y="1565974"/>
                </a:lnTo>
                <a:lnTo>
                  <a:pt x="4380870" y="1627928"/>
                </a:lnTo>
                <a:lnTo>
                  <a:pt x="4538467" y="1659563"/>
                </a:lnTo>
                <a:lnTo>
                  <a:pt x="4704448" y="1685927"/>
                </a:lnTo>
                <a:lnTo>
                  <a:pt x="4868751" y="1705699"/>
                </a:lnTo>
                <a:lnTo>
                  <a:pt x="5043114" y="1718881"/>
                </a:lnTo>
                <a:lnTo>
                  <a:pt x="5220830" y="1724153"/>
                </a:lnTo>
                <a:lnTo>
                  <a:pt x="5484051" y="1716244"/>
                </a:lnTo>
                <a:lnTo>
                  <a:pt x="5747272" y="1689881"/>
                </a:lnTo>
                <a:lnTo>
                  <a:pt x="6003788" y="1649018"/>
                </a:lnTo>
                <a:lnTo>
                  <a:pt x="6260303" y="1594974"/>
                </a:lnTo>
                <a:lnTo>
                  <a:pt x="6515141" y="1527747"/>
                </a:lnTo>
                <a:lnTo>
                  <a:pt x="6764949" y="1444703"/>
                </a:lnTo>
                <a:lnTo>
                  <a:pt x="7008052" y="1351114"/>
                </a:lnTo>
                <a:lnTo>
                  <a:pt x="7247801" y="1248297"/>
                </a:lnTo>
                <a:lnTo>
                  <a:pt x="7485873" y="1133617"/>
                </a:lnTo>
                <a:lnTo>
                  <a:pt x="7715563" y="1012347"/>
                </a:lnTo>
                <a:lnTo>
                  <a:pt x="7940223" y="883167"/>
                </a:lnTo>
                <a:lnTo>
                  <a:pt x="8159853" y="746079"/>
                </a:lnTo>
                <a:lnTo>
                  <a:pt x="8371101" y="606354"/>
                </a:lnTo>
                <a:lnTo>
                  <a:pt x="8575642" y="458720"/>
                </a:lnTo>
                <a:lnTo>
                  <a:pt x="8773477" y="308449"/>
                </a:lnTo>
                <a:lnTo>
                  <a:pt x="8962929" y="1555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23895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9" name="Picture Placeholder 18"/>
          <p:cNvSpPr>
            <a:spLocks noGrp="1"/>
          </p:cNvSpPr>
          <p:nvPr>
            <p:ph type="pic" sz="quarter" idx="32" hasCustomPrompt="1"/>
          </p:nvPr>
        </p:nvSpPr>
        <p:spPr>
          <a:xfrm>
            <a:off x="381987"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0" name="Picture Placeholder 19"/>
          <p:cNvSpPr>
            <a:spLocks noGrp="1"/>
          </p:cNvSpPr>
          <p:nvPr>
            <p:ph type="pic" sz="quarter" idx="33" hasCustomPrompt="1"/>
          </p:nvPr>
        </p:nvSpPr>
        <p:spPr>
          <a:xfrm>
            <a:off x="3309176"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6236364"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5" hasCustomPrompt="1"/>
          </p:nvPr>
        </p:nvSpPr>
        <p:spPr>
          <a:xfrm>
            <a:off x="381987"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3309176"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7" hasCustomPrompt="1"/>
          </p:nvPr>
        </p:nvSpPr>
        <p:spPr>
          <a:xfrm>
            <a:off x="6236364"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49757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2" y="1418773"/>
            <a:ext cx="9143999" cy="3724727"/>
          </a:xfrm>
          <a:custGeom>
            <a:avLst/>
            <a:gdLst>
              <a:gd name="connsiteX0" fmla="*/ 0 w 9143999"/>
              <a:gd name="connsiteY0" fmla="*/ 0 h 3724727"/>
              <a:gd name="connsiteX1" fmla="*/ 9143999 w 9143999"/>
              <a:gd name="connsiteY1" fmla="*/ 0 h 3724727"/>
              <a:gd name="connsiteX2" fmla="*/ 9143999 w 9143999"/>
              <a:gd name="connsiteY2" fmla="*/ 3724727 h 3724727"/>
              <a:gd name="connsiteX3" fmla="*/ 0 w 9143999"/>
              <a:gd name="connsiteY3" fmla="*/ 3724727 h 3724727"/>
            </a:gdLst>
            <a:ahLst/>
            <a:cxnLst>
              <a:cxn ang="0">
                <a:pos x="connsiteX0" y="connsiteY0"/>
              </a:cxn>
              <a:cxn ang="0">
                <a:pos x="connsiteX1" y="connsiteY1"/>
              </a:cxn>
              <a:cxn ang="0">
                <a:pos x="connsiteX2" y="connsiteY2"/>
              </a:cxn>
              <a:cxn ang="0">
                <a:pos x="connsiteX3" y="connsiteY3"/>
              </a:cxn>
            </a:cxnLst>
            <a:rect l="l" t="t" r="r" b="b"/>
            <a:pathLst>
              <a:path w="9143999" h="3724727">
                <a:moveTo>
                  <a:pt x="0" y="0"/>
                </a:moveTo>
                <a:lnTo>
                  <a:pt x="9143999" y="0"/>
                </a:lnTo>
                <a:lnTo>
                  <a:pt x="9143999" y="3724727"/>
                </a:lnTo>
                <a:lnTo>
                  <a:pt x="0" y="37247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10187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72000"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663128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940328"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74326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_3 Images - Horizontal">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937260" y="1413282"/>
            <a:ext cx="3161564" cy="3352800"/>
          </a:xfrm>
          <a:custGeom>
            <a:avLst/>
            <a:gdLst>
              <a:gd name="connsiteX0" fmla="*/ 0 w 3161564"/>
              <a:gd name="connsiteY0" fmla="*/ 0 h 3352800"/>
              <a:gd name="connsiteX1" fmla="*/ 2186940 w 3161564"/>
              <a:gd name="connsiteY1" fmla="*/ 0 h 3352800"/>
              <a:gd name="connsiteX2" fmla="*/ 3161564 w 3161564"/>
              <a:gd name="connsiteY2" fmla="*/ 1674608 h 3352800"/>
              <a:gd name="connsiteX3" fmla="*/ 2186940 w 3161564"/>
              <a:gd name="connsiteY3" fmla="*/ 3349216 h 3352800"/>
              <a:gd name="connsiteX4" fmla="*/ 2229452 w 3161564"/>
              <a:gd name="connsiteY4" fmla="*/ 3349216 h 3352800"/>
              <a:gd name="connsiteX5" fmla="*/ 2262410 w 3161564"/>
              <a:gd name="connsiteY5" fmla="*/ 3349216 h 3352800"/>
              <a:gd name="connsiteX6" fmla="*/ 2266979 w 3161564"/>
              <a:gd name="connsiteY6" fmla="*/ 3349216 h 3352800"/>
              <a:gd name="connsiteX7" fmla="*/ 2259608 w 3161564"/>
              <a:gd name="connsiteY7" fmla="*/ 3352800 h 3352800"/>
              <a:gd name="connsiteX8" fmla="*/ 0 w 3161564"/>
              <a:gd name="connsiteY8" fmla="*/ 33528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0" y="0"/>
                </a:moveTo>
                <a:lnTo>
                  <a:pt x="2186940" y="0"/>
                </a:lnTo>
                <a:lnTo>
                  <a:pt x="3161564" y="1674608"/>
                </a:lnTo>
                <a:lnTo>
                  <a:pt x="2186940" y="3349216"/>
                </a:lnTo>
                <a:lnTo>
                  <a:pt x="2229452" y="3349216"/>
                </a:lnTo>
                <a:lnTo>
                  <a:pt x="2262410" y="3349216"/>
                </a:lnTo>
                <a:lnTo>
                  <a:pt x="2266979" y="3349216"/>
                </a:lnTo>
                <a:lnTo>
                  <a:pt x="2259608"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Rectangle 7">
            <a:extLst>
              <a:ext uri="{FF2B5EF4-FFF2-40B4-BE49-F238E27FC236}">
                <a16:creationId xmlns:a16="http://schemas.microsoft.com/office/drawing/2014/main" id="{444B6B36-8575-5D48-81E2-F7394FDD33FB}"/>
              </a:ext>
            </a:extLst>
          </p:cNvPr>
          <p:cNvSpPr/>
          <p:nvPr userDrawn="1"/>
        </p:nvSpPr>
        <p:spPr>
          <a:xfrm>
            <a:off x="393225" y="341313"/>
            <a:ext cx="8357549" cy="3254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9596C"/>
              </a:solidFill>
            </a:endParaRPr>
          </a:p>
        </p:txBody>
      </p:sp>
      <p:sp>
        <p:nvSpPr>
          <p:cNvPr id="9" name="Title 3">
            <a:extLst>
              <a:ext uri="{FF2B5EF4-FFF2-40B4-BE49-F238E27FC236}">
                <a16:creationId xmlns:a16="http://schemas.microsoft.com/office/drawing/2014/main" id="{9D23EAC1-2D80-2746-BE51-74054593A183}"/>
              </a:ext>
            </a:extLst>
          </p:cNvPr>
          <p:cNvSpPr txBox="1">
            <a:spLocks/>
          </p:cNvSpPr>
          <p:nvPr userDrawn="1"/>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NETWORKING WORKSHOP</a:t>
            </a:r>
          </a:p>
        </p:txBody>
      </p:sp>
    </p:spTree>
    <p:extLst>
      <p:ext uri="{BB962C8B-B14F-4D97-AF65-F5344CB8AC3E}">
        <p14:creationId xmlns:p14="http://schemas.microsoft.com/office/powerpoint/2010/main" val="2852739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3" hasCustomPrompt="1"/>
          </p:nvPr>
        </p:nvSpPr>
        <p:spPr>
          <a:xfrm>
            <a:off x="5028470" y="1413284"/>
            <a:ext cx="3161564" cy="3352800"/>
          </a:xfrm>
          <a:custGeom>
            <a:avLst/>
            <a:gdLst>
              <a:gd name="connsiteX0" fmla="*/ 974624 w 3161564"/>
              <a:gd name="connsiteY0" fmla="*/ 0 h 3352800"/>
              <a:gd name="connsiteX1" fmla="*/ 3161564 w 3161564"/>
              <a:gd name="connsiteY1" fmla="*/ 0 h 3352800"/>
              <a:gd name="connsiteX2" fmla="*/ 3161564 w 3161564"/>
              <a:gd name="connsiteY2" fmla="*/ 3352800 h 3352800"/>
              <a:gd name="connsiteX3" fmla="*/ 901956 w 3161564"/>
              <a:gd name="connsiteY3" fmla="*/ 3352800 h 3352800"/>
              <a:gd name="connsiteX4" fmla="*/ 894585 w 3161564"/>
              <a:gd name="connsiteY4" fmla="*/ 3349216 h 3352800"/>
              <a:gd name="connsiteX5" fmla="*/ 899154 w 3161564"/>
              <a:gd name="connsiteY5" fmla="*/ 3349216 h 3352800"/>
              <a:gd name="connsiteX6" fmla="*/ 932112 w 3161564"/>
              <a:gd name="connsiteY6" fmla="*/ 3349216 h 3352800"/>
              <a:gd name="connsiteX7" fmla="*/ 974624 w 3161564"/>
              <a:gd name="connsiteY7" fmla="*/ 3349216 h 3352800"/>
              <a:gd name="connsiteX8" fmla="*/ 0 w 3161564"/>
              <a:gd name="connsiteY8" fmla="*/ 1674608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974624" y="0"/>
                </a:moveTo>
                <a:lnTo>
                  <a:pt x="3161564" y="0"/>
                </a:lnTo>
                <a:lnTo>
                  <a:pt x="3161564" y="3352800"/>
                </a:lnTo>
                <a:lnTo>
                  <a:pt x="901956" y="3352800"/>
                </a:lnTo>
                <a:lnTo>
                  <a:pt x="894585" y="3349216"/>
                </a:lnTo>
                <a:lnTo>
                  <a:pt x="899154" y="3349216"/>
                </a:lnTo>
                <a:lnTo>
                  <a:pt x="932112" y="3349216"/>
                </a:lnTo>
                <a:lnTo>
                  <a:pt x="974624" y="3349216"/>
                </a:lnTo>
                <a:lnTo>
                  <a:pt x="0" y="167460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447486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524000"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1524000"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9272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0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3" hasCustomPrompt="1"/>
          </p:nvPr>
        </p:nvSpPr>
        <p:spPr>
          <a:xfrm>
            <a:off x="4177363"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4177363"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56994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2518903"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45651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67030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719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3" hasCustomPrompt="1"/>
          </p:nvPr>
        </p:nvSpPr>
        <p:spPr>
          <a:xfrm>
            <a:off x="38100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248836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5" hasCustomPrompt="1"/>
          </p:nvPr>
        </p:nvSpPr>
        <p:spPr>
          <a:xfrm>
            <a:off x="459572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703081"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60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914400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914400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32765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61721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12347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3" hasCustomPrompt="1"/>
          </p:nvPr>
        </p:nvSpPr>
        <p:spPr>
          <a:xfrm>
            <a:off x="385916"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478958"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4571999"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38928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3" hasCustomPrompt="1"/>
          </p:nvPr>
        </p:nvSpPr>
        <p:spPr>
          <a:xfrm>
            <a:off x="380997" y="3258002"/>
            <a:ext cx="2667003" cy="1508082"/>
          </a:xfrm>
          <a:custGeom>
            <a:avLst/>
            <a:gdLst>
              <a:gd name="connsiteX0" fmla="*/ 0 w 2667003"/>
              <a:gd name="connsiteY0" fmla="*/ 0 h 1508082"/>
              <a:gd name="connsiteX1" fmla="*/ 2667003 w 2667003"/>
              <a:gd name="connsiteY1" fmla="*/ 0 h 1508082"/>
              <a:gd name="connsiteX2" fmla="*/ 2667003 w 2667003"/>
              <a:gd name="connsiteY2" fmla="*/ 1508082 h 1508082"/>
              <a:gd name="connsiteX3" fmla="*/ 0 w 2667003"/>
              <a:gd name="connsiteY3" fmla="*/ 1508082 h 1508082"/>
            </a:gdLst>
            <a:ahLst/>
            <a:cxnLst>
              <a:cxn ang="0">
                <a:pos x="connsiteX0" y="connsiteY0"/>
              </a:cxn>
              <a:cxn ang="0">
                <a:pos x="connsiteX1" y="connsiteY1"/>
              </a:cxn>
              <a:cxn ang="0">
                <a:pos x="connsiteX2" y="connsiteY2"/>
              </a:cxn>
              <a:cxn ang="0">
                <a:pos x="connsiteX3" y="connsiteY3"/>
              </a:cxn>
            </a:cxnLst>
            <a:rect l="l" t="t" r="r" b="b"/>
            <a:pathLst>
              <a:path w="2667003" h="1508082">
                <a:moveTo>
                  <a:pt x="0" y="0"/>
                </a:moveTo>
                <a:lnTo>
                  <a:pt x="2667003" y="0"/>
                </a:lnTo>
                <a:lnTo>
                  <a:pt x="2667003" y="1508082"/>
                </a:lnTo>
                <a:lnTo>
                  <a:pt x="0" y="150808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08244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3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3" hasCustomPrompt="1"/>
          </p:nvPr>
        </p:nvSpPr>
        <p:spPr>
          <a:xfrm>
            <a:off x="388620" y="3105150"/>
            <a:ext cx="1744980" cy="1660934"/>
          </a:xfrm>
          <a:custGeom>
            <a:avLst/>
            <a:gdLst>
              <a:gd name="connsiteX0" fmla="*/ 0 w 1744980"/>
              <a:gd name="connsiteY0" fmla="*/ 0 h 1660934"/>
              <a:gd name="connsiteX1" fmla="*/ 1744980 w 1744980"/>
              <a:gd name="connsiteY1" fmla="*/ 0 h 1660934"/>
              <a:gd name="connsiteX2" fmla="*/ 1744980 w 1744980"/>
              <a:gd name="connsiteY2" fmla="*/ 1660934 h 1660934"/>
              <a:gd name="connsiteX3" fmla="*/ 0 w 174498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1744980" h="1660934">
                <a:moveTo>
                  <a:pt x="0" y="0"/>
                </a:moveTo>
                <a:lnTo>
                  <a:pt x="1744980" y="0"/>
                </a:lnTo>
                <a:lnTo>
                  <a:pt x="174498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21336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1910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3" name="Picture Placeholder 22"/>
          <p:cNvSpPr>
            <a:spLocks noGrp="1"/>
          </p:cNvSpPr>
          <p:nvPr>
            <p:ph type="pic" sz="quarter" idx="36" hasCustomPrompt="1"/>
          </p:nvPr>
        </p:nvSpPr>
        <p:spPr>
          <a:xfrm>
            <a:off x="6248398" y="3108960"/>
            <a:ext cx="2500963" cy="1660934"/>
          </a:xfrm>
          <a:custGeom>
            <a:avLst/>
            <a:gdLst>
              <a:gd name="connsiteX0" fmla="*/ 0 w 2500963"/>
              <a:gd name="connsiteY0" fmla="*/ 0 h 1660934"/>
              <a:gd name="connsiteX1" fmla="*/ 2500963 w 2500963"/>
              <a:gd name="connsiteY1" fmla="*/ 0 h 1660934"/>
              <a:gd name="connsiteX2" fmla="*/ 2500963 w 2500963"/>
              <a:gd name="connsiteY2" fmla="*/ 1660934 h 1660934"/>
              <a:gd name="connsiteX3" fmla="*/ 0 w 2500963"/>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500963" h="1660934">
                <a:moveTo>
                  <a:pt x="0" y="0"/>
                </a:moveTo>
                <a:lnTo>
                  <a:pt x="2500963" y="0"/>
                </a:lnTo>
                <a:lnTo>
                  <a:pt x="2500963"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7" hasCustomPrompt="1"/>
          </p:nvPr>
        </p:nvSpPr>
        <p:spPr>
          <a:xfrm>
            <a:off x="388620" y="1413284"/>
            <a:ext cx="1744980" cy="1615666"/>
          </a:xfrm>
          <a:custGeom>
            <a:avLst/>
            <a:gdLst>
              <a:gd name="connsiteX0" fmla="*/ 0 w 1744980"/>
              <a:gd name="connsiteY0" fmla="*/ 0 h 1615666"/>
              <a:gd name="connsiteX1" fmla="*/ 1744980 w 1744980"/>
              <a:gd name="connsiteY1" fmla="*/ 0 h 1615666"/>
              <a:gd name="connsiteX2" fmla="*/ 1744980 w 1744980"/>
              <a:gd name="connsiteY2" fmla="*/ 807833 h 1615666"/>
              <a:gd name="connsiteX3" fmla="*/ 1744980 w 1744980"/>
              <a:gd name="connsiteY3" fmla="*/ 1615666 h 1615666"/>
              <a:gd name="connsiteX4" fmla="*/ 0 w 1744980"/>
              <a:gd name="connsiteY4" fmla="*/ 1615666 h 1615666"/>
              <a:gd name="connsiteX5" fmla="*/ 0 w 1744980"/>
              <a:gd name="connsiteY5" fmla="*/ 807833 h 161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615666">
                <a:moveTo>
                  <a:pt x="0" y="0"/>
                </a:moveTo>
                <a:lnTo>
                  <a:pt x="1744980" y="0"/>
                </a:lnTo>
                <a:lnTo>
                  <a:pt x="1744980" y="807833"/>
                </a:lnTo>
                <a:lnTo>
                  <a:pt x="1744980" y="1615666"/>
                </a:lnTo>
                <a:lnTo>
                  <a:pt x="0" y="1615666"/>
                </a:lnTo>
                <a:lnTo>
                  <a:pt x="0" y="807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384222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7" name="Picture Placeholder 16"/>
          <p:cNvSpPr>
            <a:spLocks noGrp="1"/>
          </p:cNvSpPr>
          <p:nvPr>
            <p:ph type="pic" sz="quarter" idx="33" hasCustomPrompt="1"/>
          </p:nvPr>
        </p:nvSpPr>
        <p:spPr>
          <a:xfrm>
            <a:off x="388620" y="1413284"/>
            <a:ext cx="1744980" cy="3352800"/>
          </a:xfrm>
          <a:custGeom>
            <a:avLst/>
            <a:gdLst>
              <a:gd name="connsiteX0" fmla="*/ 0 w 1744980"/>
              <a:gd name="connsiteY0" fmla="*/ 0 h 3352800"/>
              <a:gd name="connsiteX1" fmla="*/ 1744980 w 1744980"/>
              <a:gd name="connsiteY1" fmla="*/ 0 h 3352800"/>
              <a:gd name="connsiteX2" fmla="*/ 1744980 w 1744980"/>
              <a:gd name="connsiteY2" fmla="*/ 1676400 h 3352800"/>
              <a:gd name="connsiteX3" fmla="*/ 1744980 w 1744980"/>
              <a:gd name="connsiteY3" fmla="*/ 3352800 h 3352800"/>
              <a:gd name="connsiteX4" fmla="*/ 0 w 1744980"/>
              <a:gd name="connsiteY4" fmla="*/ 3352800 h 3352800"/>
              <a:gd name="connsiteX5" fmla="*/ 0 w 174498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3352800">
                <a:moveTo>
                  <a:pt x="0" y="0"/>
                </a:moveTo>
                <a:lnTo>
                  <a:pt x="1744980" y="0"/>
                </a:lnTo>
                <a:lnTo>
                  <a:pt x="1744980" y="1676400"/>
                </a:lnTo>
                <a:lnTo>
                  <a:pt x="174498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133599" y="3028950"/>
            <a:ext cx="4870782" cy="1203734"/>
          </a:xfrm>
          <a:custGeom>
            <a:avLst/>
            <a:gdLst>
              <a:gd name="connsiteX0" fmla="*/ 0 w 4870782"/>
              <a:gd name="connsiteY0" fmla="*/ 0 h 1203734"/>
              <a:gd name="connsiteX1" fmla="*/ 4870782 w 4870782"/>
              <a:gd name="connsiteY1" fmla="*/ 0 h 1203734"/>
              <a:gd name="connsiteX2" fmla="*/ 4870782 w 4870782"/>
              <a:gd name="connsiteY2" fmla="*/ 1203734 h 1203734"/>
              <a:gd name="connsiteX3" fmla="*/ 0 w 4870782"/>
              <a:gd name="connsiteY3" fmla="*/ 1203734 h 1203734"/>
            </a:gdLst>
            <a:ahLst/>
            <a:cxnLst>
              <a:cxn ang="0">
                <a:pos x="connsiteX0" y="connsiteY0"/>
              </a:cxn>
              <a:cxn ang="0">
                <a:pos x="connsiteX1" y="connsiteY1"/>
              </a:cxn>
              <a:cxn ang="0">
                <a:pos x="connsiteX2" y="connsiteY2"/>
              </a:cxn>
              <a:cxn ang="0">
                <a:pos x="connsiteX3" y="connsiteY3"/>
              </a:cxn>
            </a:cxnLst>
            <a:rect l="l" t="t" r="r" b="b"/>
            <a:pathLst>
              <a:path w="4870782" h="1203734">
                <a:moveTo>
                  <a:pt x="0" y="0"/>
                </a:moveTo>
                <a:lnTo>
                  <a:pt x="4870782" y="0"/>
                </a:lnTo>
                <a:lnTo>
                  <a:pt x="4870782" y="1203734"/>
                </a:lnTo>
                <a:lnTo>
                  <a:pt x="0" y="12037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7004383" y="3028950"/>
            <a:ext cx="1744980" cy="1737134"/>
          </a:xfrm>
          <a:custGeom>
            <a:avLst/>
            <a:gdLst>
              <a:gd name="connsiteX0" fmla="*/ 0 w 1744980"/>
              <a:gd name="connsiteY0" fmla="*/ 0 h 1737134"/>
              <a:gd name="connsiteX1" fmla="*/ 1744980 w 1744980"/>
              <a:gd name="connsiteY1" fmla="*/ 0 h 1737134"/>
              <a:gd name="connsiteX2" fmla="*/ 1744980 w 1744980"/>
              <a:gd name="connsiteY2" fmla="*/ 868567 h 1737134"/>
              <a:gd name="connsiteX3" fmla="*/ 1744980 w 1744980"/>
              <a:gd name="connsiteY3" fmla="*/ 1737134 h 1737134"/>
              <a:gd name="connsiteX4" fmla="*/ 0 w 1744980"/>
              <a:gd name="connsiteY4" fmla="*/ 1737134 h 1737134"/>
              <a:gd name="connsiteX5" fmla="*/ 0 w 1744980"/>
              <a:gd name="connsiteY5" fmla="*/ 868567 h 1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737134">
                <a:moveTo>
                  <a:pt x="0" y="0"/>
                </a:moveTo>
                <a:lnTo>
                  <a:pt x="1744980" y="0"/>
                </a:lnTo>
                <a:lnTo>
                  <a:pt x="1744980" y="868567"/>
                </a:lnTo>
                <a:lnTo>
                  <a:pt x="1744980" y="1737134"/>
                </a:lnTo>
                <a:lnTo>
                  <a:pt x="0" y="1737134"/>
                </a:lnTo>
                <a:lnTo>
                  <a:pt x="0" y="86856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096000" y="1516380"/>
            <a:ext cx="2653362" cy="1436369"/>
          </a:xfrm>
          <a:custGeom>
            <a:avLst/>
            <a:gdLst>
              <a:gd name="connsiteX0" fmla="*/ 0 w 2653362"/>
              <a:gd name="connsiteY0" fmla="*/ 0 h 1436369"/>
              <a:gd name="connsiteX1" fmla="*/ 2653362 w 2653362"/>
              <a:gd name="connsiteY1" fmla="*/ 0 h 1436369"/>
              <a:gd name="connsiteX2" fmla="*/ 2653362 w 2653362"/>
              <a:gd name="connsiteY2" fmla="*/ 1436369 h 1436369"/>
              <a:gd name="connsiteX3" fmla="*/ 0 w 2653362"/>
              <a:gd name="connsiteY3" fmla="*/ 1436369 h 1436369"/>
            </a:gdLst>
            <a:ahLst/>
            <a:cxnLst>
              <a:cxn ang="0">
                <a:pos x="connsiteX0" y="connsiteY0"/>
              </a:cxn>
              <a:cxn ang="0">
                <a:pos x="connsiteX1" y="connsiteY1"/>
              </a:cxn>
              <a:cxn ang="0">
                <a:pos x="connsiteX2" y="connsiteY2"/>
              </a:cxn>
              <a:cxn ang="0">
                <a:pos x="connsiteX3" y="connsiteY3"/>
              </a:cxn>
            </a:cxnLst>
            <a:rect l="l" t="t" r="r" b="b"/>
            <a:pathLst>
              <a:path w="2653362" h="1436369">
                <a:moveTo>
                  <a:pt x="0" y="0"/>
                </a:moveTo>
                <a:lnTo>
                  <a:pt x="2653362" y="0"/>
                </a:lnTo>
                <a:lnTo>
                  <a:pt x="2653362" y="1436369"/>
                </a:lnTo>
                <a:lnTo>
                  <a:pt x="0" y="14363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98818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6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4" hasCustomPrompt="1"/>
          </p:nvPr>
        </p:nvSpPr>
        <p:spPr>
          <a:xfrm>
            <a:off x="388620" y="1413284"/>
            <a:ext cx="1813560" cy="3352800"/>
          </a:xfrm>
          <a:custGeom>
            <a:avLst/>
            <a:gdLst>
              <a:gd name="connsiteX0" fmla="*/ 0 w 1813560"/>
              <a:gd name="connsiteY0" fmla="*/ 0 h 3352800"/>
              <a:gd name="connsiteX1" fmla="*/ 1813560 w 1813560"/>
              <a:gd name="connsiteY1" fmla="*/ 0 h 3352800"/>
              <a:gd name="connsiteX2" fmla="*/ 1813560 w 1813560"/>
              <a:gd name="connsiteY2" fmla="*/ 1676400 h 3352800"/>
              <a:gd name="connsiteX3" fmla="*/ 1813560 w 1813560"/>
              <a:gd name="connsiteY3" fmla="*/ 3352800 h 3352800"/>
              <a:gd name="connsiteX4" fmla="*/ 0 w 1813560"/>
              <a:gd name="connsiteY4" fmla="*/ 3352800 h 3352800"/>
              <a:gd name="connsiteX5" fmla="*/ 0 w 181356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560" h="3352800">
                <a:moveTo>
                  <a:pt x="0" y="0"/>
                </a:moveTo>
                <a:lnTo>
                  <a:pt x="1813560" y="0"/>
                </a:lnTo>
                <a:lnTo>
                  <a:pt x="1813560" y="1676400"/>
                </a:lnTo>
                <a:lnTo>
                  <a:pt x="181356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2240280" y="1413284"/>
            <a:ext cx="1836420" cy="3352800"/>
          </a:xfrm>
          <a:custGeom>
            <a:avLst/>
            <a:gdLst>
              <a:gd name="connsiteX0" fmla="*/ 0 w 1836420"/>
              <a:gd name="connsiteY0" fmla="*/ 0 h 3352800"/>
              <a:gd name="connsiteX1" fmla="*/ 1836420 w 1836420"/>
              <a:gd name="connsiteY1" fmla="*/ 0 h 3352800"/>
              <a:gd name="connsiteX2" fmla="*/ 1836420 w 1836420"/>
              <a:gd name="connsiteY2" fmla="*/ 1676400 h 3352800"/>
              <a:gd name="connsiteX3" fmla="*/ 1836420 w 1836420"/>
              <a:gd name="connsiteY3" fmla="*/ 3352800 h 3352800"/>
              <a:gd name="connsiteX4" fmla="*/ 0 w 1836420"/>
              <a:gd name="connsiteY4" fmla="*/ 3352800 h 3352800"/>
              <a:gd name="connsiteX5" fmla="*/ 0 w 183642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420" h="3352800">
                <a:moveTo>
                  <a:pt x="0" y="0"/>
                </a:moveTo>
                <a:lnTo>
                  <a:pt x="1836420" y="0"/>
                </a:lnTo>
                <a:lnTo>
                  <a:pt x="1836420" y="1676400"/>
                </a:lnTo>
                <a:lnTo>
                  <a:pt x="183642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114800" y="2811781"/>
            <a:ext cx="4634562" cy="1420903"/>
          </a:xfrm>
          <a:custGeom>
            <a:avLst/>
            <a:gdLst>
              <a:gd name="connsiteX0" fmla="*/ 0 w 4634562"/>
              <a:gd name="connsiteY0" fmla="*/ 0 h 1420903"/>
              <a:gd name="connsiteX1" fmla="*/ 4634562 w 4634562"/>
              <a:gd name="connsiteY1" fmla="*/ 0 h 1420903"/>
              <a:gd name="connsiteX2" fmla="*/ 4634562 w 4634562"/>
              <a:gd name="connsiteY2" fmla="*/ 1420903 h 1420903"/>
              <a:gd name="connsiteX3" fmla="*/ 0 w 4634562"/>
              <a:gd name="connsiteY3" fmla="*/ 1420903 h 1420903"/>
            </a:gdLst>
            <a:ahLst/>
            <a:cxnLst>
              <a:cxn ang="0">
                <a:pos x="connsiteX0" y="connsiteY0"/>
              </a:cxn>
              <a:cxn ang="0">
                <a:pos x="connsiteX1" y="connsiteY1"/>
              </a:cxn>
              <a:cxn ang="0">
                <a:pos x="connsiteX2" y="connsiteY2"/>
              </a:cxn>
              <a:cxn ang="0">
                <a:pos x="connsiteX3" y="connsiteY3"/>
              </a:cxn>
            </a:cxnLst>
            <a:rect l="l" t="t" r="r" b="b"/>
            <a:pathLst>
              <a:path w="4634562" h="1420903">
                <a:moveTo>
                  <a:pt x="0" y="0"/>
                </a:moveTo>
                <a:lnTo>
                  <a:pt x="4634562" y="0"/>
                </a:lnTo>
                <a:lnTo>
                  <a:pt x="4634562" y="1420903"/>
                </a:lnTo>
                <a:lnTo>
                  <a:pt x="0" y="142090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387513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3" hasCustomPrompt="1"/>
          </p:nvPr>
        </p:nvSpPr>
        <p:spPr>
          <a:xfrm>
            <a:off x="838200"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3879382"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920563"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229304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mockup05">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32006" y="1565696"/>
            <a:ext cx="3893831" cy="2402158"/>
          </a:xfrm>
          <a:custGeom>
            <a:avLst/>
            <a:gdLst>
              <a:gd name="connsiteX0" fmla="*/ 0 w 3893831"/>
              <a:gd name="connsiteY0" fmla="*/ 0 h 2402158"/>
              <a:gd name="connsiteX1" fmla="*/ 3893831 w 3893831"/>
              <a:gd name="connsiteY1" fmla="*/ 0 h 2402158"/>
              <a:gd name="connsiteX2" fmla="*/ 3893831 w 3893831"/>
              <a:gd name="connsiteY2" fmla="*/ 2402158 h 2402158"/>
              <a:gd name="connsiteX3" fmla="*/ 0 w 3893831"/>
              <a:gd name="connsiteY3" fmla="*/ 2402158 h 2402158"/>
            </a:gdLst>
            <a:ahLst/>
            <a:cxnLst>
              <a:cxn ang="0">
                <a:pos x="connsiteX0" y="connsiteY0"/>
              </a:cxn>
              <a:cxn ang="0">
                <a:pos x="connsiteX1" y="connsiteY1"/>
              </a:cxn>
              <a:cxn ang="0">
                <a:pos x="connsiteX2" y="connsiteY2"/>
              </a:cxn>
              <a:cxn ang="0">
                <a:pos x="connsiteX3" y="connsiteY3"/>
              </a:cxn>
            </a:cxnLst>
            <a:rect l="l" t="t" r="r" b="b"/>
            <a:pathLst>
              <a:path w="3893831" h="2402158">
                <a:moveTo>
                  <a:pt x="0" y="0"/>
                </a:moveTo>
                <a:lnTo>
                  <a:pt x="3893831" y="0"/>
                </a:lnTo>
                <a:lnTo>
                  <a:pt x="3893831" y="2402158"/>
                </a:lnTo>
                <a:lnTo>
                  <a:pt x="0" y="24021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3377938" y="3020512"/>
            <a:ext cx="931204" cy="1529354"/>
          </a:xfrm>
          <a:custGeom>
            <a:avLst/>
            <a:gdLst>
              <a:gd name="connsiteX0" fmla="*/ 931204 w 931204"/>
              <a:gd name="connsiteY0" fmla="*/ 0 h 1529354"/>
              <a:gd name="connsiteX1" fmla="*/ 931204 w 931204"/>
              <a:gd name="connsiteY1" fmla="*/ 1529354 h 1529354"/>
              <a:gd name="connsiteX2" fmla="*/ 0 w 931204"/>
              <a:gd name="connsiteY2" fmla="*/ 1529354 h 1529354"/>
              <a:gd name="connsiteX3" fmla="*/ 0 w 931204"/>
              <a:gd name="connsiteY3" fmla="*/ 1493 h 1529354"/>
            </a:gdLst>
            <a:ahLst/>
            <a:cxnLst>
              <a:cxn ang="0">
                <a:pos x="connsiteX0" y="connsiteY0"/>
              </a:cxn>
              <a:cxn ang="0">
                <a:pos x="connsiteX1" y="connsiteY1"/>
              </a:cxn>
              <a:cxn ang="0">
                <a:pos x="connsiteX2" y="connsiteY2"/>
              </a:cxn>
              <a:cxn ang="0">
                <a:pos x="connsiteX3" y="connsiteY3"/>
              </a:cxn>
            </a:cxnLst>
            <a:rect l="l" t="t" r="r" b="b"/>
            <a:pathLst>
              <a:path w="931204" h="1529354">
                <a:moveTo>
                  <a:pt x="931204" y="0"/>
                </a:moveTo>
                <a:lnTo>
                  <a:pt x="931204" y="1529354"/>
                </a:lnTo>
                <a:lnTo>
                  <a:pt x="0" y="1529354"/>
                </a:lnTo>
                <a:lnTo>
                  <a:pt x="0" y="149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5688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6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393226" y="345714"/>
            <a:ext cx="8357549" cy="4131036"/>
          </a:xfrm>
          <a:custGeom>
            <a:avLst/>
            <a:gdLst>
              <a:gd name="connsiteX0" fmla="*/ 1755248 w 8357549"/>
              <a:gd name="connsiteY0" fmla="*/ 1 h 4452070"/>
              <a:gd name="connsiteX1" fmla="*/ 1755248 w 8357549"/>
              <a:gd name="connsiteY1" fmla="*/ 3534 h 4452070"/>
              <a:gd name="connsiteX2" fmla="*/ 2898298 w 8357549"/>
              <a:gd name="connsiteY2" fmla="*/ 3534 h 4452070"/>
              <a:gd name="connsiteX3" fmla="*/ 2898298 w 8357549"/>
              <a:gd name="connsiteY3" fmla="*/ 1 h 4452070"/>
              <a:gd name="connsiteX4" fmla="*/ 8357549 w 8357549"/>
              <a:gd name="connsiteY4" fmla="*/ 1 h 4452070"/>
              <a:gd name="connsiteX5" fmla="*/ 8357549 w 8357549"/>
              <a:gd name="connsiteY5" fmla="*/ 4452070 h 4452070"/>
              <a:gd name="connsiteX6" fmla="*/ 2898298 w 8357549"/>
              <a:gd name="connsiteY6" fmla="*/ 4452070 h 4452070"/>
              <a:gd name="connsiteX7" fmla="*/ 2898298 w 8357549"/>
              <a:gd name="connsiteY7" fmla="*/ 4452069 h 4452070"/>
              <a:gd name="connsiteX8" fmla="*/ 2823441 w 8357549"/>
              <a:gd name="connsiteY8" fmla="*/ 4452069 h 4452070"/>
              <a:gd name="connsiteX9" fmla="*/ 2823441 w 8357549"/>
              <a:gd name="connsiteY9" fmla="*/ 4452070 h 4452070"/>
              <a:gd name="connsiteX10" fmla="*/ 7401 w 8357549"/>
              <a:gd name="connsiteY10" fmla="*/ 4452070 h 4452070"/>
              <a:gd name="connsiteX11" fmla="*/ 7401 w 8357549"/>
              <a:gd name="connsiteY11" fmla="*/ 1282756 h 4452070"/>
              <a:gd name="connsiteX12" fmla="*/ 6213 w 8357549"/>
              <a:gd name="connsiteY12" fmla="*/ 1282756 h 4452070"/>
              <a:gd name="connsiteX13" fmla="*/ 7401 w 8357549"/>
              <a:gd name="connsiteY13" fmla="*/ 1281886 h 4452070"/>
              <a:gd name="connsiteX14" fmla="*/ 7401 w 8357549"/>
              <a:gd name="connsiteY14" fmla="*/ 1279579 h 4452070"/>
              <a:gd name="connsiteX15" fmla="*/ 10545 w 8357549"/>
              <a:gd name="connsiteY15" fmla="*/ 1279579 h 4452070"/>
              <a:gd name="connsiteX16" fmla="*/ 0 w 8357549"/>
              <a:gd name="connsiteY16" fmla="*/ 0 h 4452070"/>
              <a:gd name="connsiteX17" fmla="*/ 1519927 w 8357549"/>
              <a:gd name="connsiteY17" fmla="*/ 0 h 4452070"/>
              <a:gd name="connsiteX18" fmla="*/ 0 w 8357549"/>
              <a:gd name="connsiteY18" fmla="*/ 1149443 h 445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7549" h="4452070">
                <a:moveTo>
                  <a:pt x="1755248" y="1"/>
                </a:moveTo>
                <a:lnTo>
                  <a:pt x="1755248" y="3534"/>
                </a:lnTo>
                <a:lnTo>
                  <a:pt x="2898298" y="3534"/>
                </a:lnTo>
                <a:lnTo>
                  <a:pt x="2898298" y="1"/>
                </a:lnTo>
                <a:lnTo>
                  <a:pt x="8357549" y="1"/>
                </a:lnTo>
                <a:lnTo>
                  <a:pt x="8357549" y="4452070"/>
                </a:lnTo>
                <a:lnTo>
                  <a:pt x="2898298" y="4452070"/>
                </a:lnTo>
                <a:lnTo>
                  <a:pt x="2898298" y="4452069"/>
                </a:lnTo>
                <a:lnTo>
                  <a:pt x="2823441" y="4452069"/>
                </a:lnTo>
                <a:lnTo>
                  <a:pt x="2823441" y="4452070"/>
                </a:lnTo>
                <a:lnTo>
                  <a:pt x="7401" y="4452070"/>
                </a:lnTo>
                <a:lnTo>
                  <a:pt x="7401" y="1282756"/>
                </a:lnTo>
                <a:lnTo>
                  <a:pt x="6213" y="1282756"/>
                </a:lnTo>
                <a:lnTo>
                  <a:pt x="7401" y="1281886"/>
                </a:lnTo>
                <a:lnTo>
                  <a:pt x="7401" y="1279579"/>
                </a:lnTo>
                <a:lnTo>
                  <a:pt x="10545" y="1279579"/>
                </a:lnTo>
                <a:close/>
                <a:moveTo>
                  <a:pt x="0" y="0"/>
                </a:moveTo>
                <a:lnTo>
                  <a:pt x="1519927" y="0"/>
                </a:lnTo>
                <a:lnTo>
                  <a:pt x="0" y="11494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pic>
        <p:nvPicPr>
          <p:cNvPr id="3" name="Picture 2">
            <a:extLst>
              <a:ext uri="{FF2B5EF4-FFF2-40B4-BE49-F238E27FC236}">
                <a16:creationId xmlns:a16="http://schemas.microsoft.com/office/drawing/2014/main" id="{DDB9E96F-7C07-6540-B3B7-8B0228763D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40628" y="4556030"/>
            <a:ext cx="2006574" cy="483512"/>
          </a:xfrm>
          <a:prstGeom prst="rect">
            <a:avLst/>
          </a:prstGeom>
        </p:spPr>
      </p:pic>
    </p:spTree>
    <p:extLst>
      <p:ext uri="{BB962C8B-B14F-4D97-AF65-F5344CB8AC3E}">
        <p14:creationId xmlns:p14="http://schemas.microsoft.com/office/powerpoint/2010/main" val="132022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0759539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image" Target="../media/image1.emf"/><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Inhaltsplatzhalter 4">
            <a:extLst>
              <a:ext uri="{FF2B5EF4-FFF2-40B4-BE49-F238E27FC236}">
                <a16:creationId xmlns:a16="http://schemas.microsoft.com/office/drawing/2014/main" id="{249084D2-1488-574F-A84C-E7E741F0140E}"/>
              </a:ext>
            </a:extLst>
          </p:cNvPr>
          <p:cNvSpPr txBox="1">
            <a:spLocks/>
          </p:cNvSpPr>
          <p:nvPr userDrawn="1"/>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Networking for Inuit Women Entrepreneurs </a:t>
            </a:r>
          </a:p>
        </p:txBody>
      </p:sp>
      <p:pic>
        <p:nvPicPr>
          <p:cNvPr id="5" name="Picture 4">
            <a:extLst>
              <a:ext uri="{FF2B5EF4-FFF2-40B4-BE49-F238E27FC236}">
                <a16:creationId xmlns:a16="http://schemas.microsoft.com/office/drawing/2014/main" id="{520B321A-771C-6243-BA44-8F3C6989B6BD}"/>
              </a:ext>
            </a:extLst>
          </p:cNvPr>
          <p:cNvPicPr>
            <a:picLocks noChangeAspect="1"/>
          </p:cNvPicPr>
          <p:nvPr userDrawn="1"/>
        </p:nvPicPr>
        <p:blipFill>
          <a:blip r:embed="rId90">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6" name="Picture 5">
            <a:extLst>
              <a:ext uri="{FF2B5EF4-FFF2-40B4-BE49-F238E27FC236}">
                <a16:creationId xmlns:a16="http://schemas.microsoft.com/office/drawing/2014/main" id="{AC7137D0-8865-7040-9BEC-813420FCB4C4}"/>
              </a:ext>
            </a:extLst>
          </p:cNvPr>
          <p:cNvPicPr>
            <a:picLocks noChangeAspect="1"/>
          </p:cNvPicPr>
          <p:nvPr userDrawn="1"/>
        </p:nvPicPr>
        <p:blipFill>
          <a:blip r:embed="rId91"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spTree>
  </p:cSld>
  <p:clrMap bg1="lt1" tx1="dk1" bg2="lt2" tx2="dk2" accent1="accent1" accent2="accent2" accent3="accent3" accent4="accent4" accent5="accent5" accent6="accent6" hlink="hlink" folHlink="folHlink"/>
  <p:sldLayoutIdLst>
    <p:sldLayoutId id="2147483952" r:id="rId1"/>
    <p:sldLayoutId id="2147484042" r:id="rId2"/>
    <p:sldLayoutId id="2147484030" r:id="rId3"/>
    <p:sldLayoutId id="2147483899" r:id="rId4"/>
    <p:sldLayoutId id="2147484049" r:id="rId5"/>
    <p:sldLayoutId id="2147484061" r:id="rId6"/>
    <p:sldLayoutId id="2147483883" r:id="rId7"/>
    <p:sldLayoutId id="2147483860" r:id="rId8"/>
    <p:sldLayoutId id="2147483888" r:id="rId9"/>
    <p:sldLayoutId id="2147483887" r:id="rId10"/>
    <p:sldLayoutId id="2147483926" r:id="rId11"/>
    <p:sldLayoutId id="2147483892" r:id="rId12"/>
    <p:sldLayoutId id="2147483894" r:id="rId13"/>
    <p:sldLayoutId id="2147483929" r:id="rId14"/>
    <p:sldLayoutId id="2147483893" r:id="rId15"/>
    <p:sldLayoutId id="2147483904" r:id="rId16"/>
    <p:sldLayoutId id="2147483917" r:id="rId17"/>
    <p:sldLayoutId id="2147483900" r:id="rId18"/>
    <p:sldLayoutId id="2147483924" r:id="rId19"/>
    <p:sldLayoutId id="2147483905" r:id="rId20"/>
    <p:sldLayoutId id="2147483906" r:id="rId21"/>
    <p:sldLayoutId id="2147483889" r:id="rId22"/>
    <p:sldLayoutId id="2147483925" r:id="rId23"/>
    <p:sldLayoutId id="2147484050" r:id="rId24"/>
    <p:sldLayoutId id="2147484051" r:id="rId25"/>
    <p:sldLayoutId id="2147484062" r:id="rId26"/>
    <p:sldLayoutId id="2147483901" r:id="rId27"/>
    <p:sldLayoutId id="2147483927" r:id="rId28"/>
    <p:sldLayoutId id="2147484029" r:id="rId29"/>
    <p:sldLayoutId id="2147483909" r:id="rId30"/>
    <p:sldLayoutId id="2147483928" r:id="rId31"/>
    <p:sldLayoutId id="2147483910" r:id="rId32"/>
    <p:sldLayoutId id="2147483947" r:id="rId33"/>
    <p:sldLayoutId id="2147483949" r:id="rId34"/>
    <p:sldLayoutId id="2147483950" r:id="rId35"/>
    <p:sldLayoutId id="2147483911" r:id="rId36"/>
    <p:sldLayoutId id="2147483922" r:id="rId37"/>
    <p:sldLayoutId id="2147483923" r:id="rId38"/>
    <p:sldLayoutId id="2147483931" r:id="rId39"/>
    <p:sldLayoutId id="2147483934" r:id="rId40"/>
    <p:sldLayoutId id="2147483937" r:id="rId41"/>
    <p:sldLayoutId id="2147483940" r:id="rId42"/>
    <p:sldLayoutId id="2147483942" r:id="rId43"/>
    <p:sldLayoutId id="2147483943" r:id="rId44"/>
    <p:sldLayoutId id="2147483944" r:id="rId45"/>
    <p:sldLayoutId id="2147483945" r:id="rId46"/>
    <p:sldLayoutId id="2147484056" r:id="rId47"/>
    <p:sldLayoutId id="2147484057" r:id="rId48"/>
    <p:sldLayoutId id="2147483946" r:id="rId49"/>
    <p:sldLayoutId id="2147484044" r:id="rId50"/>
    <p:sldLayoutId id="2147483948" r:id="rId51"/>
    <p:sldLayoutId id="2147483953" r:id="rId52"/>
    <p:sldLayoutId id="2147483955" r:id="rId53"/>
    <p:sldLayoutId id="2147483964" r:id="rId54"/>
    <p:sldLayoutId id="2147483956" r:id="rId55"/>
    <p:sldLayoutId id="2147483957" r:id="rId56"/>
    <p:sldLayoutId id="2147483958" r:id="rId57"/>
    <p:sldLayoutId id="2147483960" r:id="rId58"/>
    <p:sldLayoutId id="2147483959" r:id="rId59"/>
    <p:sldLayoutId id="2147483961" r:id="rId60"/>
    <p:sldLayoutId id="2147483962" r:id="rId61"/>
    <p:sldLayoutId id="2147483965" r:id="rId62"/>
    <p:sldLayoutId id="2147484040" r:id="rId63"/>
    <p:sldLayoutId id="2147483966" r:id="rId64"/>
    <p:sldLayoutId id="2147484041" r:id="rId65"/>
    <p:sldLayoutId id="2147483967" r:id="rId66"/>
    <p:sldLayoutId id="2147483968" r:id="rId67"/>
    <p:sldLayoutId id="2147484016" r:id="rId68"/>
    <p:sldLayoutId id="2147483969" r:id="rId69"/>
    <p:sldLayoutId id="2147483970" r:id="rId70"/>
    <p:sldLayoutId id="2147483973" r:id="rId71"/>
    <p:sldLayoutId id="2147484017" r:id="rId72"/>
    <p:sldLayoutId id="2147484018" r:id="rId73"/>
    <p:sldLayoutId id="2147484037" r:id="rId74"/>
    <p:sldLayoutId id="2147484038" r:id="rId75"/>
    <p:sldLayoutId id="2147484019" r:id="rId76"/>
    <p:sldLayoutId id="2147484020" r:id="rId77"/>
    <p:sldLayoutId id="2147484032" r:id="rId78"/>
    <p:sldLayoutId id="2147484033" r:id="rId79"/>
    <p:sldLayoutId id="2147484021" r:id="rId80"/>
    <p:sldLayoutId id="2147484022" r:id="rId81"/>
    <p:sldLayoutId id="2147484034" r:id="rId82"/>
    <p:sldLayoutId id="2147484024" r:id="rId83"/>
    <p:sldLayoutId id="2147484025" r:id="rId84"/>
    <p:sldLayoutId id="2147484031" r:id="rId85"/>
    <p:sldLayoutId id="2147484039" r:id="rId86"/>
    <p:sldLayoutId id="2147484058" r:id="rId87"/>
    <p:sldLayoutId id="2147483930" r:id="rId8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jpeg"/><Relationship Id="rId2" Type="http://schemas.openxmlformats.org/officeDocument/2006/relationships/slideLayout" Target="../slideLayouts/slideLayout74.xml"/><Relationship Id="rId1" Type="http://schemas.openxmlformats.org/officeDocument/2006/relationships/video" Target="https://www.youtube.com/embed/videoseries?list=PLDfdlBuY3qekOX8zKczXBdZ8bu__zsmn0" TargetMode="External"/><Relationship Id="rId6" Type="http://schemas.openxmlformats.org/officeDocument/2006/relationships/image" Target="../media/image16.jpeg"/><Relationship Id="rId5" Type="http://schemas.openxmlformats.org/officeDocument/2006/relationships/image" Target="../media/image2.emf"/><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AF1B1E5-E4E7-DF40-B9C4-1AFD1FD58FA4}"/>
              </a:ext>
              <a:ext uri="{C183D7F6-B498-43B3-948B-1728B52AA6E4}">
                <adec:decorative xmlns:adec="http://schemas.microsoft.com/office/drawing/2017/decorative" val="0"/>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225" y="345714"/>
            <a:ext cx="8357549" cy="3728861"/>
          </a:xfrm>
          <a:effectLst/>
        </p:spPr>
      </p:pic>
      <p:sp>
        <p:nvSpPr>
          <p:cNvPr id="4" name="Inhaltsplatzhalter 4"/>
          <p:cNvSpPr txBox="1">
            <a:spLocks/>
          </p:cNvSpPr>
          <p:nvPr/>
        </p:nvSpPr>
        <p:spPr>
          <a:xfrm>
            <a:off x="393225" y="2144549"/>
            <a:ext cx="8357549" cy="1930026"/>
          </a:xfrm>
          <a:prstGeom prst="rect">
            <a:avLst/>
          </a:prstGeom>
          <a:gradFill>
            <a:gsLst>
              <a:gs pos="0">
                <a:schemeClr val="accent2">
                  <a:lumMod val="20000"/>
                  <a:lumOff val="80000"/>
                  <a:alpha val="0"/>
                </a:schemeClr>
              </a:gs>
              <a:gs pos="60000">
                <a:schemeClr val="accent3">
                  <a:lumMod val="75000"/>
                </a:schemeClr>
              </a:gs>
              <a:gs pos="100000">
                <a:schemeClr val="accent3">
                  <a:lumMod val="50000"/>
                </a:schemeClr>
              </a:gs>
            </a:gsLst>
            <a:lin ang="5400000" scaled="1"/>
          </a:gradFill>
        </p:spPr>
        <p:txBody>
          <a:bodyPr wrap="square" lIns="0" tIns="864000" rIns="0" bIns="72000" anchor="b"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lnSpc>
                <a:spcPct val="100000"/>
              </a:lnSpc>
              <a:spcAft>
                <a:spcPts val="0"/>
              </a:spcAft>
              <a:buClr>
                <a:schemeClr val="dk1"/>
              </a:buClr>
              <a:buSzPts val="1100"/>
              <a:buNone/>
            </a:pP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Networking for Inuit </a:t>
            </a:r>
            <a:b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b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Women Entrepreneurs </a:t>
            </a:r>
          </a:p>
        </p:txBody>
      </p:sp>
      <p:sp>
        <p:nvSpPr>
          <p:cNvPr id="10" name="Inhaltsplatzhalter 4">
            <a:extLst>
              <a:ext uri="{FF2B5EF4-FFF2-40B4-BE49-F238E27FC236}">
                <a16:creationId xmlns:a16="http://schemas.microsoft.com/office/drawing/2014/main" id="{1F342624-0203-D84D-B3FB-FBC778550835}"/>
              </a:ext>
            </a:extLst>
          </p:cNvPr>
          <p:cNvSpPr txBox="1">
            <a:spLocks/>
          </p:cNvSpPr>
          <p:nvPr/>
        </p:nvSpPr>
        <p:spPr>
          <a:xfrm>
            <a:off x="1160094" y="4184531"/>
            <a:ext cx="7010400" cy="2492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Aft>
                <a:spcPts val="0"/>
              </a:spcAft>
              <a:buClr>
                <a:schemeClr val="dk1"/>
              </a:buClr>
              <a:buSzPts val="1100"/>
              <a:buNone/>
            </a:pPr>
            <a:r>
              <a:rPr lang="en-US" sz="1800" i="1" dirty="0">
                <a:solidFill>
                  <a:schemeClr val="accent5"/>
                </a:solidFill>
                <a:latin typeface="Futura Medium" panose="020B0602020204020303" pitchFamily="34" charset="-79"/>
                <a:ea typeface="Roboto Lt" pitchFamily="2" charset="0"/>
                <a:cs typeface="Futura Medium" panose="020B0602020204020303" pitchFamily="34" charset="-79"/>
                <a:sym typeface="Arial"/>
              </a:rPr>
              <a:t>Inspiring Entrepreneurship for Stronger Inuit Communities</a:t>
            </a:r>
            <a:endParaRPr lang="en-US" sz="1800" i="1" dirty="0">
              <a:solidFill>
                <a:schemeClr val="accent5"/>
              </a:solidFill>
              <a:latin typeface="Futura Medium" panose="020B0602020204020303" pitchFamily="34" charset="-79"/>
              <a:ea typeface="Roboto Lt" pitchFamily="2" charset="0"/>
              <a:cs typeface="Futura Medium" panose="020B0602020204020303" pitchFamily="34" charset="-79"/>
            </a:endParaRPr>
          </a:p>
        </p:txBody>
      </p:sp>
      <p:sp>
        <p:nvSpPr>
          <p:cNvPr id="2" name="TextBox 1">
            <a:extLst>
              <a:ext uri="{FF2B5EF4-FFF2-40B4-BE49-F238E27FC236}">
                <a16:creationId xmlns:a16="http://schemas.microsoft.com/office/drawing/2014/main" id="{5C24BC16-262E-8342-8403-B2641C39C92C}"/>
              </a:ext>
            </a:extLst>
          </p:cNvPr>
          <p:cNvSpPr txBox="1"/>
          <p:nvPr/>
        </p:nvSpPr>
        <p:spPr>
          <a:xfrm>
            <a:off x="676507" y="5025483"/>
            <a:ext cx="184731" cy="400110"/>
          </a:xfrm>
          <a:prstGeom prst="rect">
            <a:avLst/>
          </a:prstGeom>
          <a:noFill/>
        </p:spPr>
        <p:txBody>
          <a:bodyPr wrap="none" rtlCol="0">
            <a:spAutoFit/>
          </a:bodyPr>
          <a:lstStyle/>
          <a:p>
            <a:endParaRPr lang="en-US" dirty="0"/>
          </a:p>
        </p:txBody>
      </p:sp>
      <p:sp>
        <p:nvSpPr>
          <p:cNvPr id="20" name="Rectangle 19">
            <a:extLst>
              <a:ext uri="{FF2B5EF4-FFF2-40B4-BE49-F238E27FC236}">
                <a16:creationId xmlns:a16="http://schemas.microsoft.com/office/drawing/2014/main" id="{F270D37C-2ED9-EF40-96FB-754AF7330773}"/>
              </a:ext>
            </a:extLst>
          </p:cNvPr>
          <p:cNvSpPr/>
          <p:nvPr/>
        </p:nvSpPr>
        <p:spPr>
          <a:xfrm>
            <a:off x="0" y="4705350"/>
            <a:ext cx="2133600" cy="413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408C59B-CF4C-8045-B42A-65876EC784C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0797" y="4543786"/>
            <a:ext cx="1232958" cy="508000"/>
          </a:xfrm>
          <a:prstGeom prst="rect">
            <a:avLst/>
          </a:prstGeom>
        </p:spPr>
      </p:pic>
      <p:sp>
        <p:nvSpPr>
          <p:cNvPr id="9" name="Rectangle 8">
            <a:extLst>
              <a:ext uri="{FF2B5EF4-FFF2-40B4-BE49-F238E27FC236}">
                <a16:creationId xmlns:a16="http://schemas.microsoft.com/office/drawing/2014/main" id="{5F528253-C8A6-9342-AD23-5AAC434190D0}"/>
              </a:ext>
            </a:extLst>
          </p:cNvPr>
          <p:cNvSpPr/>
          <p:nvPr/>
        </p:nvSpPr>
        <p:spPr>
          <a:xfrm>
            <a:off x="393225" y="341313"/>
            <a:ext cx="8357549" cy="3254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9596C"/>
              </a:solidFill>
            </a:endParaRPr>
          </a:p>
        </p:txBody>
      </p:sp>
      <p:sp>
        <p:nvSpPr>
          <p:cNvPr id="8" name="Title 3">
            <a:extLst>
              <a:ext uri="{FF2B5EF4-FFF2-40B4-BE49-F238E27FC236}">
                <a16:creationId xmlns:a16="http://schemas.microsoft.com/office/drawing/2014/main" id="{ECD64F9F-4F35-F546-9410-B60EA53794E2}"/>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NETWORKING WORKSHOP</a:t>
            </a:r>
          </a:p>
        </p:txBody>
      </p:sp>
    </p:spTree>
    <p:extLst>
      <p:ext uri="{BB962C8B-B14F-4D97-AF65-F5344CB8AC3E}">
        <p14:creationId xmlns:p14="http://schemas.microsoft.com/office/powerpoint/2010/main" val="1186315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How can the </a:t>
            </a:r>
            <a:r>
              <a:rPr lang="en-US" sz="2800" b="1" dirty="0" err="1">
                <a:latin typeface="Roboto Condensed" panose="02000000000000000000" pitchFamily="2" charset="0"/>
                <a:ea typeface="Roboto Condensed" panose="02000000000000000000" pitchFamily="2" charset="0"/>
                <a:cs typeface="Roboto Condensed" panose="02000000000000000000" pitchFamily="2" charset="0"/>
              </a:rPr>
              <a:t>iWBN</a:t>
            </a:r>
            <a:r>
              <a:rPr lang="en-US" sz="2800" b="1" dirty="0">
                <a:latin typeface="Roboto Condensed" panose="02000000000000000000" pitchFamily="2" charset="0"/>
                <a:ea typeface="Roboto Condensed" panose="02000000000000000000" pitchFamily="2" charset="0"/>
                <a:cs typeface="Roboto Condensed" panose="02000000000000000000" pitchFamily="2" charset="0"/>
              </a:rPr>
              <a:t> help you?</a:t>
            </a:r>
          </a:p>
        </p:txBody>
      </p:sp>
      <p:sp>
        <p:nvSpPr>
          <p:cNvPr id="7" name="TextBox 6">
            <a:extLst>
              <a:ext uri="{FF2B5EF4-FFF2-40B4-BE49-F238E27FC236}">
                <a16:creationId xmlns:a16="http://schemas.microsoft.com/office/drawing/2014/main" id="{D9CF88F0-D33E-5644-8085-01D0E2C2FC50}"/>
              </a:ext>
            </a:extLst>
          </p:cNvPr>
          <p:cNvSpPr txBox="1"/>
          <p:nvPr/>
        </p:nvSpPr>
        <p:spPr>
          <a:xfrm>
            <a:off x="3733800" y="2001757"/>
            <a:ext cx="3581400" cy="2246769"/>
          </a:xfrm>
          <a:prstGeom prst="rect">
            <a:avLst/>
          </a:prstGeom>
          <a:noFill/>
          <a:ln>
            <a:noFill/>
          </a:ln>
        </p:spPr>
        <p:txBody>
          <a:bodyPr wrap="square" rtlCol="0" anchor="t">
            <a:spAutoFit/>
          </a:bodyPr>
          <a:lstStyle/>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Provides a toolkit with resources on banking, funding programs, and the use of social media and mentorship</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Monthly informational newsletters</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An advisory committee of Nunavut business development organizations that provides culturally relevant guidance and support</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Connects Inuit women across Canada, in Inuit </a:t>
            </a:r>
            <a:r>
              <a:rPr lang="en-US" sz="1200" dirty="0" err="1"/>
              <a:t>Nunangat</a:t>
            </a:r>
            <a:r>
              <a:rPr lang="en-US" sz="1200" dirty="0"/>
              <a:t> as well as urban </a:t>
            </a:r>
            <a:r>
              <a:rPr lang="en-US" sz="1200" dirty="0" err="1"/>
              <a:t>centres</a:t>
            </a:r>
            <a:endParaRPr lang="en-US" sz="1200" dirty="0"/>
          </a:p>
        </p:txBody>
      </p:sp>
      <p:pic>
        <p:nvPicPr>
          <p:cNvPr id="10" name="Google Shape;217;p22">
            <a:extLst>
              <a:ext uri="{FF2B5EF4-FFF2-40B4-BE49-F238E27FC236}">
                <a16:creationId xmlns:a16="http://schemas.microsoft.com/office/drawing/2014/main" id="{9FC34A6E-599A-344C-909F-0994F3F4180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3103" y="1809750"/>
            <a:ext cx="2419595" cy="2246769"/>
          </a:xfrm>
          <a:prstGeom prst="rect">
            <a:avLst/>
          </a:prstGeom>
          <a:noFill/>
          <a:ln>
            <a:noFill/>
          </a:ln>
        </p:spPr>
      </p:pic>
    </p:spTree>
    <p:extLst>
      <p:ext uri="{BB962C8B-B14F-4D97-AF65-F5344CB8AC3E}">
        <p14:creationId xmlns:p14="http://schemas.microsoft.com/office/powerpoint/2010/main" val="3073457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Your relationship action plan (R.A.P.)</a:t>
            </a:r>
          </a:p>
        </p:txBody>
      </p:sp>
      <p:sp>
        <p:nvSpPr>
          <p:cNvPr id="12" name="Rectangle 11">
            <a:extLst>
              <a:ext uri="{FF2B5EF4-FFF2-40B4-BE49-F238E27FC236}">
                <a16:creationId xmlns:a16="http://schemas.microsoft.com/office/drawing/2014/main" id="{6FF810B1-3E08-0A45-AB64-5A530D797CBF}"/>
              </a:ext>
            </a:extLst>
          </p:cNvPr>
          <p:cNvSpPr/>
          <p:nvPr/>
        </p:nvSpPr>
        <p:spPr>
          <a:xfrm>
            <a:off x="4301219" y="1504950"/>
            <a:ext cx="3200400" cy="843244"/>
          </a:xfrm>
          <a:prstGeom prst="rect">
            <a:avLst/>
          </a:prstGeom>
        </p:spPr>
        <p:txBody>
          <a:bodyPr wrap="square">
            <a:spAutoFit/>
          </a:bodyPr>
          <a:lstStyle/>
          <a:p>
            <a:pPr lvl="0">
              <a:lnSpc>
                <a:spcPct val="115000"/>
              </a:lnSpc>
            </a:pP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Review</a:t>
            </a: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 your notes and thoughts from the </a:t>
            </a: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workshop</a:t>
            </a: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 and </a:t>
            </a: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discussion</a:t>
            </a: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a:t>
            </a:r>
          </a:p>
        </p:txBody>
      </p:sp>
      <p:sp>
        <p:nvSpPr>
          <p:cNvPr id="7" name="TextBox 6">
            <a:extLst>
              <a:ext uri="{FF2B5EF4-FFF2-40B4-BE49-F238E27FC236}">
                <a16:creationId xmlns:a16="http://schemas.microsoft.com/office/drawing/2014/main" id="{D9CF88F0-D33E-5644-8085-01D0E2C2FC50}"/>
              </a:ext>
            </a:extLst>
          </p:cNvPr>
          <p:cNvSpPr txBox="1"/>
          <p:nvPr/>
        </p:nvSpPr>
        <p:spPr>
          <a:xfrm>
            <a:off x="4301218" y="2502107"/>
            <a:ext cx="3048001" cy="1692771"/>
          </a:xfrm>
          <a:prstGeom prst="rect">
            <a:avLst/>
          </a:prstGeom>
          <a:noFill/>
          <a:ln>
            <a:noFill/>
          </a:ln>
        </p:spPr>
        <p:txBody>
          <a:bodyPr wrap="square" rtlCol="0" anchor="t">
            <a:spAutoFit/>
          </a:bodyPr>
          <a:lstStyle/>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Three action items toward building your network</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Why you’ve chosen those actions in particular</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When you want to do them</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Who will check in to make sure you’ve done them</a:t>
            </a:r>
          </a:p>
        </p:txBody>
      </p:sp>
      <p:pic>
        <p:nvPicPr>
          <p:cNvPr id="6" name="Picture 5" descr="A group of people posing for a photo&#10;&#10;Description automatically generated">
            <a:extLst>
              <a:ext uri="{FF2B5EF4-FFF2-40B4-BE49-F238E27FC236}">
                <a16:creationId xmlns:a16="http://schemas.microsoft.com/office/drawing/2014/main" id="{85D28312-6FA7-D442-B45E-6E086FCB2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260" y="1657350"/>
            <a:ext cx="3708933" cy="2274053"/>
          </a:xfrm>
          <a:prstGeom prst="rect">
            <a:avLst/>
          </a:prstGeo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97126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412192" y="2645720"/>
            <a:ext cx="2106154"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RESOURCES</a:t>
            </a: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Shape, arrow&#10;&#10;Description automatically generated">
            <a:extLst>
              <a:ext uri="{FF2B5EF4-FFF2-40B4-BE49-F238E27FC236}">
                <a16:creationId xmlns:a16="http://schemas.microsoft.com/office/drawing/2014/main" id="{59422974-DFD1-AC43-BD28-FFC6C8AF625B}"/>
              </a:ext>
            </a:extLst>
          </p:cNvPr>
          <p:cNvPicPr>
            <a:picLocks noGrp="1" noChangeAspect="1"/>
          </p:cNvPicPr>
          <p:nvPr>
            <p:ph type="pic" sz="quarter" idx="32"/>
          </p:nvPr>
        </p:nvPicPr>
        <p:blipFill>
          <a:blip r:embed="rId6" cstate="screen">
            <a:extLst>
              <a:ext uri="{28A0092B-C50C-407E-A947-70E740481C1C}">
                <a14:useLocalDpi xmlns:a14="http://schemas.microsoft.com/office/drawing/2010/main"/>
              </a:ext>
            </a:extLst>
          </a:blip>
          <a:srcRect/>
          <a:stretch>
            <a:fillRect/>
          </a:stretch>
        </p:blipFill>
        <p:spPr>
          <a:xfrm>
            <a:off x="936625" y="1204913"/>
            <a:ext cx="3162300" cy="3352800"/>
          </a:xfrm>
        </p:spPr>
      </p:pic>
      <p:sp>
        <p:nvSpPr>
          <p:cNvPr id="15" name="TextBox 14">
            <a:extLst>
              <a:ext uri="{FF2B5EF4-FFF2-40B4-BE49-F238E27FC236}">
                <a16:creationId xmlns:a16="http://schemas.microsoft.com/office/drawing/2014/main" id="{AE0FE607-0DA0-E24A-8298-7695852E61FA}"/>
              </a:ext>
            </a:extLst>
          </p:cNvPr>
          <p:cNvSpPr txBox="1"/>
          <p:nvPr/>
        </p:nvSpPr>
        <p:spPr>
          <a:xfrm>
            <a:off x="4331051" y="1306933"/>
            <a:ext cx="3308581" cy="646331"/>
          </a:xfrm>
          <a:prstGeom prst="rect">
            <a:avLst/>
          </a:prstGeom>
          <a:noFill/>
          <a:ln>
            <a:noFill/>
          </a:ln>
        </p:spPr>
        <p:txBody>
          <a:bodyPr wrap="square" rtlCol="0" anchor="t">
            <a:spAutoFit/>
          </a:bodyPr>
          <a:lstStyle/>
          <a:p>
            <a:pPr>
              <a:spcBef>
                <a:spcPts val="1200"/>
              </a:spcBef>
            </a:pP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Inuit Women’s Business Network</a:t>
            </a:r>
            <a:br>
              <a:rPr lang="en-US" sz="1400" b="1" dirty="0">
                <a:latin typeface="Roboto Condensed" panose="02000000000000000000" pitchFamily="2" charset="0"/>
                <a:ea typeface="Roboto Condensed" panose="02000000000000000000" pitchFamily="2" charset="0"/>
                <a:cs typeface="Roboto Condensed" panose="02000000000000000000" pitchFamily="2" charset="0"/>
              </a:rPr>
            </a:br>
            <a:r>
              <a:rPr lang="en-US" sz="2200" b="1" dirty="0" err="1">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www.pauktuutit.ca</a:t>
            </a: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a:t>
            </a:r>
            <a:r>
              <a:rPr lang="en-US" sz="2200" b="1" dirty="0" err="1">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iwbn</a:t>
            </a:r>
            <a:endPar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Online Media 1" descr="The Inuit Women in Business Network">
            <a:hlinkClick r:id="" action="ppaction://media"/>
            <a:extLst>
              <a:ext uri="{FF2B5EF4-FFF2-40B4-BE49-F238E27FC236}">
                <a16:creationId xmlns:a16="http://schemas.microsoft.com/office/drawing/2014/main" id="{84B2333B-8FC3-314E-8866-7F1A286CBAA7}"/>
              </a:ext>
            </a:extLst>
          </p:cNvPr>
          <p:cNvPicPr>
            <a:picLocks noRot="1" noChangeAspect="1"/>
          </p:cNvPicPr>
          <p:nvPr>
            <a:videoFile r:link="rId1"/>
          </p:nvPr>
        </p:nvPicPr>
        <p:blipFill>
          <a:blip r:embed="rId7"/>
          <a:stretch>
            <a:fillRect/>
          </a:stretch>
        </p:blipFill>
        <p:spPr>
          <a:xfrm>
            <a:off x="4348369" y="2210021"/>
            <a:ext cx="4127454" cy="2321693"/>
          </a:xfrm>
          <a:prstGeom prst="rect">
            <a:avLst/>
          </a:prstGeom>
        </p:spPr>
      </p:pic>
    </p:spTree>
    <p:extLst>
      <p:ext uri="{BB962C8B-B14F-4D97-AF65-F5344CB8AC3E}">
        <p14:creationId xmlns:p14="http://schemas.microsoft.com/office/powerpoint/2010/main" val="3641283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2"/>
                </p:tgtEl>
              </p:cMediaNode>
            </p:video>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5">
            <a:extLst>
              <a:ext uri="{FF2B5EF4-FFF2-40B4-BE49-F238E27FC236}">
                <a16:creationId xmlns:a16="http://schemas.microsoft.com/office/drawing/2014/main" id="{AA68EBCD-606B-5A41-8A13-06F7E789C1FA}"/>
              </a:ext>
            </a:extLst>
          </p:cNvPr>
          <p:cNvPicPr>
            <a:picLocks noGrp="1" noChangeAspect="1"/>
          </p:cNvPicPr>
          <p:nvPr>
            <p:ph type="pic" sz="quarter" idx="32"/>
          </p:nvPr>
        </p:nvPicPr>
        <p:blipFill>
          <a:blip r:embed="rId3">
            <a:extLst>
              <a:ext uri="{28A0092B-C50C-407E-A947-70E740481C1C}">
                <a14:useLocalDpi xmlns:a14="http://schemas.microsoft.com/office/drawing/2010/main"/>
              </a:ext>
            </a:extLst>
          </a:blip>
          <a:srcRect/>
          <a:stretch/>
        </p:blipFill>
        <p:spPr>
          <a:xfrm>
            <a:off x="5604387" y="0"/>
            <a:ext cx="3539612" cy="5143500"/>
          </a:xfrm>
        </p:spPr>
      </p:pic>
      <p:sp>
        <p:nvSpPr>
          <p:cNvPr id="58" name="Rectangle 57"/>
          <p:cNvSpPr/>
          <p:nvPr/>
        </p:nvSpPr>
        <p:spPr>
          <a:xfrm>
            <a:off x="-1" y="0"/>
            <a:ext cx="5604387" cy="5143500"/>
          </a:xfrm>
          <a:prstGeom prst="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911052"/>
            <a:ext cx="4134255" cy="8309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36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QUJANNAMIIK</a:t>
            </a: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 </a:t>
            </a:r>
          </a:p>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THANK YOU!</a:t>
            </a:r>
          </a:p>
        </p:txBody>
      </p:sp>
      <p:sp>
        <p:nvSpPr>
          <p:cNvPr id="3" name="Oval 2"/>
          <p:cNvSpPr/>
          <p:nvPr/>
        </p:nvSpPr>
        <p:spPr>
          <a:xfrm>
            <a:off x="5070986"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oogle Shape;57;p4">
            <a:extLst>
              <a:ext uri="{FF2B5EF4-FFF2-40B4-BE49-F238E27FC236}">
                <a16:creationId xmlns:a16="http://schemas.microsoft.com/office/drawing/2014/main" id="{18CA199D-6FBC-D04F-B874-AB7D16362D4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32859" y="2226761"/>
            <a:ext cx="743053" cy="689978"/>
          </a:xfrm>
          <a:prstGeom prst="rect">
            <a:avLst/>
          </a:prstGeom>
          <a:noFill/>
          <a:ln>
            <a:noFill/>
          </a:ln>
        </p:spPr>
      </p:pic>
      <p:sp>
        <p:nvSpPr>
          <p:cNvPr id="22" name="Inhaltsplatzhalter 4">
            <a:extLst>
              <a:ext uri="{FF2B5EF4-FFF2-40B4-BE49-F238E27FC236}">
                <a16:creationId xmlns:a16="http://schemas.microsoft.com/office/drawing/2014/main" id="{26D1A3F4-4157-F34D-85DA-801C3AC9178F}"/>
              </a:ext>
            </a:extLst>
          </p:cNvPr>
          <p:cNvSpPr txBox="1">
            <a:spLocks/>
          </p:cNvSpPr>
          <p:nvPr/>
        </p:nvSpPr>
        <p:spPr>
          <a:xfrm>
            <a:off x="361545" y="4095750"/>
            <a:ext cx="3524655" cy="4985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1800" i="1" dirty="0">
                <a:latin typeface="Futura Medium" panose="020B0602020204020303" pitchFamily="34" charset="-79"/>
                <a:ea typeface="Roboto Lt" pitchFamily="2" charset="0"/>
                <a:cs typeface="Futura Medium" panose="020B0602020204020303" pitchFamily="34" charset="-79"/>
                <a:sym typeface="Arial"/>
              </a:rPr>
              <a:t>Inspiring Entrepreneurship </a:t>
            </a:r>
            <a:br>
              <a:rPr lang="en-US" sz="1800" i="1" dirty="0">
                <a:latin typeface="Futura Medium" panose="020B0602020204020303" pitchFamily="34" charset="-79"/>
                <a:ea typeface="Roboto Lt" pitchFamily="2" charset="0"/>
                <a:cs typeface="Futura Medium" panose="020B0602020204020303" pitchFamily="34" charset="-79"/>
                <a:sym typeface="Arial"/>
              </a:rPr>
            </a:br>
            <a:r>
              <a:rPr lang="en-US" sz="1800" i="1" dirty="0">
                <a:latin typeface="Futura Medium" panose="020B0602020204020303" pitchFamily="34" charset="-79"/>
                <a:ea typeface="Roboto Lt" pitchFamily="2" charset="0"/>
                <a:cs typeface="Futura Medium" panose="020B0602020204020303" pitchFamily="34" charset="-79"/>
                <a:sym typeface="Arial"/>
              </a:rPr>
              <a:t>for Stronger Inuit Communities</a:t>
            </a:r>
            <a:endParaRPr lang="en-US" sz="1800" i="1" dirty="0">
              <a:latin typeface="Futura Medium" panose="020B0602020204020303" pitchFamily="34" charset="-79"/>
              <a:ea typeface="Roboto Lt" pitchFamily="2" charset="0"/>
              <a:cs typeface="Futura Medium" panose="020B0602020204020303" pitchFamily="34" charset="-79"/>
            </a:endParaRPr>
          </a:p>
        </p:txBody>
      </p:sp>
      <p:pic>
        <p:nvPicPr>
          <p:cNvPr id="10" name="Picture 9" descr="A close up of a logo&#10;&#10;Description automatically generated">
            <a:extLst>
              <a:ext uri="{FF2B5EF4-FFF2-40B4-BE49-F238E27FC236}">
                <a16:creationId xmlns:a16="http://schemas.microsoft.com/office/drawing/2014/main" id="{6FCE524B-D462-154D-9661-F4836935A9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Tree>
    <p:extLst>
      <p:ext uri="{BB962C8B-B14F-4D97-AF65-F5344CB8AC3E}">
        <p14:creationId xmlns:p14="http://schemas.microsoft.com/office/powerpoint/2010/main" val="3616128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20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p:tgtEl>
                                          <p:spTgt spid="22"/>
                                        </p:tgtEl>
                                        <p:attrNameLst>
                                          <p:attrName>ppt_x</p:attrName>
                                        </p:attrNameLst>
                                      </p:cBhvr>
                                      <p:tavLst>
                                        <p:tav tm="0">
                                          <p:val>
                                            <p:strVal val="#ppt_x-#ppt_w*1.125000"/>
                                          </p:val>
                                        </p:tav>
                                        <p:tav tm="100000">
                                          <p:val>
                                            <p:strVal val="#ppt_x"/>
                                          </p:val>
                                        </p:tav>
                                      </p:tavLst>
                                    </p:anim>
                                    <p:animEffect transition="in" filter="wipe(right)">
                                      <p:cBhvr>
                                        <p:cTn id="13" dur="1000"/>
                                        <p:tgtEl>
                                          <p:spTgt spid="22"/>
                                        </p:tgtEl>
                                      </p:cBhvr>
                                    </p:animEffect>
                                  </p:childTnLst>
                                </p:cTn>
                              </p:par>
                            </p:childTnLst>
                          </p:cTn>
                        </p:par>
                        <p:par>
                          <p:cTn id="14" fill="hold">
                            <p:stCondLst>
                              <p:cond delay="3500"/>
                            </p:stCondLst>
                            <p:childTnLst>
                              <p:par>
                                <p:cTn id="15" presetID="32" presetClass="emph" presetSubtype="0" fill="hold" nodeType="afterEffect">
                                  <p:stCondLst>
                                    <p:cond delay="0"/>
                                  </p:st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cTn>
                              </p:par>
                            </p:childTnLst>
                          </p:cTn>
                        </p:par>
                        <p:par>
                          <p:cTn id="21" fill="hold">
                            <p:stCondLst>
                              <p:cond delay="4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9144000" cy="5143500"/>
          </a:xfrm>
          <a:prstGeom prst="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72F69F4-0E71-5444-96F5-477DDBF06866}"/>
              </a:ext>
            </a:extLst>
          </p:cNvPr>
          <p:cNvGrpSpPr/>
          <p:nvPr/>
        </p:nvGrpSpPr>
        <p:grpSpPr>
          <a:xfrm>
            <a:off x="361545" y="1159896"/>
            <a:ext cx="3448455" cy="464924"/>
            <a:chOff x="361545" y="1034952"/>
            <a:chExt cx="3448455" cy="464924"/>
          </a:xfrm>
        </p:grpSpPr>
        <p:sp>
          <p:nvSpPr>
            <p:cNvPr id="21" name="Inhaltsplatzhalter 4"/>
            <p:cNvSpPr txBox="1">
              <a:spLocks/>
            </p:cNvSpPr>
            <p:nvPr/>
          </p:nvSpPr>
          <p:spPr>
            <a:xfrm>
              <a:off x="933044" y="1112912"/>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IMPORTANCE</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27" name="Oval 26"/>
            <p:cNvSpPr/>
            <p:nvPr/>
          </p:nvSpPr>
          <p:spPr bwMode="auto">
            <a:xfrm>
              <a:off x="361545" y="103495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01</a:t>
              </a:r>
            </a:p>
          </p:txBody>
        </p:sp>
      </p:grpSp>
      <p:grpSp>
        <p:nvGrpSpPr>
          <p:cNvPr id="4" name="Group 3">
            <a:extLst>
              <a:ext uri="{FF2B5EF4-FFF2-40B4-BE49-F238E27FC236}">
                <a16:creationId xmlns:a16="http://schemas.microsoft.com/office/drawing/2014/main" id="{87764958-EDB5-AE44-93B1-CF7CB8ADDBCF}"/>
              </a:ext>
            </a:extLst>
          </p:cNvPr>
          <p:cNvGrpSpPr/>
          <p:nvPr/>
        </p:nvGrpSpPr>
        <p:grpSpPr>
          <a:xfrm>
            <a:off x="361545" y="1761837"/>
            <a:ext cx="3448455" cy="464924"/>
            <a:chOff x="361545" y="1752781"/>
            <a:chExt cx="3448455" cy="464924"/>
          </a:xfrm>
        </p:grpSpPr>
        <p:sp>
          <p:nvSpPr>
            <p:cNvPr id="28" name="Inhaltsplatzhalter 4"/>
            <p:cNvSpPr txBox="1">
              <a:spLocks/>
            </p:cNvSpPr>
            <p:nvPr/>
          </p:nvSpPr>
          <p:spPr>
            <a:xfrm>
              <a:off x="933044" y="1823839"/>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CHALLENGES</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29" name="Oval 28"/>
            <p:cNvSpPr/>
            <p:nvPr/>
          </p:nvSpPr>
          <p:spPr bwMode="auto">
            <a:xfrm>
              <a:off x="361545" y="1752781"/>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02</a:t>
              </a:r>
            </a:p>
          </p:txBody>
        </p:sp>
      </p:grpSp>
      <p:grpSp>
        <p:nvGrpSpPr>
          <p:cNvPr id="5" name="Group 4">
            <a:extLst>
              <a:ext uri="{FF2B5EF4-FFF2-40B4-BE49-F238E27FC236}">
                <a16:creationId xmlns:a16="http://schemas.microsoft.com/office/drawing/2014/main" id="{DB411437-6DC3-8A4A-A419-FEA8B63AA1CE}"/>
              </a:ext>
            </a:extLst>
          </p:cNvPr>
          <p:cNvGrpSpPr/>
          <p:nvPr/>
        </p:nvGrpSpPr>
        <p:grpSpPr>
          <a:xfrm>
            <a:off x="361545" y="2363778"/>
            <a:ext cx="3829455" cy="464924"/>
            <a:chOff x="361545" y="2516587"/>
            <a:chExt cx="3829455" cy="464924"/>
          </a:xfrm>
        </p:grpSpPr>
        <p:sp>
          <p:nvSpPr>
            <p:cNvPr id="30" name="Inhaltsplatzhalter 4"/>
            <p:cNvSpPr txBox="1">
              <a:spLocks/>
            </p:cNvSpPr>
            <p:nvPr/>
          </p:nvSpPr>
          <p:spPr>
            <a:xfrm>
              <a:off x="933044" y="2586076"/>
              <a:ext cx="3257956"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MAP OUT YOUR CURRENT NETWORK</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31" name="Oval 30"/>
            <p:cNvSpPr/>
            <p:nvPr/>
          </p:nvSpPr>
          <p:spPr bwMode="auto">
            <a:xfrm>
              <a:off x="361545" y="2516587"/>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03</a:t>
              </a:r>
            </a:p>
          </p:txBody>
        </p:sp>
      </p:grpSp>
      <p:grpSp>
        <p:nvGrpSpPr>
          <p:cNvPr id="6" name="Group 5">
            <a:extLst>
              <a:ext uri="{FF2B5EF4-FFF2-40B4-BE49-F238E27FC236}">
                <a16:creationId xmlns:a16="http://schemas.microsoft.com/office/drawing/2014/main" id="{83FCDE11-E16A-FD4F-B6FF-B2938FC05C53}"/>
              </a:ext>
            </a:extLst>
          </p:cNvPr>
          <p:cNvGrpSpPr/>
          <p:nvPr/>
        </p:nvGrpSpPr>
        <p:grpSpPr>
          <a:xfrm>
            <a:off x="361545" y="2960111"/>
            <a:ext cx="3981855" cy="464924"/>
            <a:chOff x="361545" y="3244995"/>
            <a:chExt cx="3981855" cy="464924"/>
          </a:xfrm>
        </p:grpSpPr>
        <p:sp>
          <p:nvSpPr>
            <p:cNvPr id="32" name="Inhaltsplatzhalter 4"/>
            <p:cNvSpPr txBox="1">
              <a:spLocks/>
            </p:cNvSpPr>
            <p:nvPr/>
          </p:nvSpPr>
          <p:spPr>
            <a:xfrm>
              <a:off x="933044" y="3313588"/>
              <a:ext cx="3410356"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BUILD IT-RELATIONSHIP ACTION PLAN</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33" name="Oval 32"/>
            <p:cNvSpPr/>
            <p:nvPr/>
          </p:nvSpPr>
          <p:spPr bwMode="auto">
            <a:xfrm>
              <a:off x="361545" y="3244995"/>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04</a:t>
              </a:r>
            </a:p>
          </p:txBody>
        </p:sp>
      </p:gr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533115"/>
            <a:ext cx="4134255" cy="3323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WORKSHIP OUTLINE</a:t>
            </a:r>
          </a:p>
        </p:txBody>
      </p:sp>
      <p:grpSp>
        <p:nvGrpSpPr>
          <p:cNvPr id="8" name="Group 7">
            <a:extLst>
              <a:ext uri="{FF2B5EF4-FFF2-40B4-BE49-F238E27FC236}">
                <a16:creationId xmlns:a16="http://schemas.microsoft.com/office/drawing/2014/main" id="{782EF4E5-10D1-784D-819A-DB9823463B10}"/>
              </a:ext>
            </a:extLst>
          </p:cNvPr>
          <p:cNvGrpSpPr/>
          <p:nvPr/>
        </p:nvGrpSpPr>
        <p:grpSpPr>
          <a:xfrm>
            <a:off x="361545" y="3555548"/>
            <a:ext cx="4705753" cy="464924"/>
            <a:chOff x="361545" y="4039282"/>
            <a:chExt cx="4705753" cy="464924"/>
          </a:xfrm>
        </p:grpSpPr>
        <p:sp>
          <p:nvSpPr>
            <p:cNvPr id="18" name="Inhaltsplatzhalter 4">
              <a:extLst>
                <a:ext uri="{FF2B5EF4-FFF2-40B4-BE49-F238E27FC236}">
                  <a16:creationId xmlns:a16="http://schemas.microsoft.com/office/drawing/2014/main" id="{BF937D17-E457-A145-B24C-14594838977C}"/>
                </a:ext>
              </a:extLst>
            </p:cNvPr>
            <p:cNvSpPr txBox="1">
              <a:spLocks/>
            </p:cNvSpPr>
            <p:nvPr/>
          </p:nvSpPr>
          <p:spPr>
            <a:xfrm>
              <a:off x="933044" y="4107875"/>
              <a:ext cx="4134254"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DIFFERENT WAYS: ONLINE, REMOTE, IN-PERSON</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19" name="Oval 18">
              <a:extLst>
                <a:ext uri="{FF2B5EF4-FFF2-40B4-BE49-F238E27FC236}">
                  <a16:creationId xmlns:a16="http://schemas.microsoft.com/office/drawing/2014/main" id="{2B3EB1D9-3EF7-B14D-9B23-88CA3CF8FE40}"/>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05</a:t>
              </a:r>
            </a:p>
          </p:txBody>
        </p:sp>
      </p:grpSp>
      <p:pic>
        <p:nvPicPr>
          <p:cNvPr id="16" name="Picture Placeholder 15">
            <a:extLst>
              <a:ext uri="{FF2B5EF4-FFF2-40B4-BE49-F238E27FC236}">
                <a16:creationId xmlns:a16="http://schemas.microsoft.com/office/drawing/2014/main" id="{417AF40F-7C48-0649-9500-6A95B66F981D}"/>
              </a:ext>
            </a:extLst>
          </p:cNvPr>
          <p:cNvPicPr>
            <a:picLocks noGrp="1" noChangeAspect="1"/>
          </p:cNvPicPr>
          <p:nvPr>
            <p:ph type="pic" sz="quarter" idx="32"/>
          </p:nvPr>
        </p:nvPicPr>
        <p:blipFill>
          <a:blip r:embed="rId3">
            <a:extLst>
              <a:ext uri="{28A0092B-C50C-407E-A947-70E740481C1C}">
                <a14:useLocalDpi xmlns:a14="http://schemas.microsoft.com/office/drawing/2010/main"/>
              </a:ext>
            </a:extLst>
          </a:blip>
          <a:srcRect/>
          <a:stretch/>
        </p:blipFill>
        <p:spPr>
          <a:xfrm>
            <a:off x="5604387" y="0"/>
            <a:ext cx="3539612" cy="5143500"/>
          </a:xfrm>
        </p:spPr>
      </p:pic>
      <p:pic>
        <p:nvPicPr>
          <p:cNvPr id="22" name="Picture 21" descr="A close up of a logo&#10;&#10;Description automatically generated">
            <a:extLst>
              <a:ext uri="{FF2B5EF4-FFF2-40B4-BE49-F238E27FC236}">
                <a16:creationId xmlns:a16="http://schemas.microsoft.com/office/drawing/2014/main" id="{5E1FC94B-0176-1246-AB3F-F25C6F355B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
        <p:nvSpPr>
          <p:cNvPr id="34" name="Oval 33">
            <a:extLst>
              <a:ext uri="{FF2B5EF4-FFF2-40B4-BE49-F238E27FC236}">
                <a16:creationId xmlns:a16="http://schemas.microsoft.com/office/drawing/2014/main" id="{194FC77A-A6F1-974E-9A03-0CB9F6BFA4CC}"/>
              </a:ext>
            </a:extLst>
          </p:cNvPr>
          <p:cNvSpPr/>
          <p:nvPr/>
        </p:nvSpPr>
        <p:spPr>
          <a:xfrm>
            <a:off x="5070988"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oogle Shape;57;p4">
            <a:extLst>
              <a:ext uri="{FF2B5EF4-FFF2-40B4-BE49-F238E27FC236}">
                <a16:creationId xmlns:a16="http://schemas.microsoft.com/office/drawing/2014/main" id="{EEF72B2E-3E3F-1743-AC64-B14B73B0A5B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32861" y="2226761"/>
            <a:ext cx="743053" cy="689978"/>
          </a:xfrm>
          <a:prstGeom prst="rect">
            <a:avLst/>
          </a:prstGeom>
          <a:noFill/>
          <a:ln>
            <a:noFill/>
          </a:ln>
        </p:spPr>
      </p:pic>
      <p:grpSp>
        <p:nvGrpSpPr>
          <p:cNvPr id="24" name="Group 23">
            <a:extLst>
              <a:ext uri="{FF2B5EF4-FFF2-40B4-BE49-F238E27FC236}">
                <a16:creationId xmlns:a16="http://schemas.microsoft.com/office/drawing/2014/main" id="{9C2386A7-B39C-644A-95F3-A6EA436A3ACA}"/>
              </a:ext>
            </a:extLst>
          </p:cNvPr>
          <p:cNvGrpSpPr/>
          <p:nvPr/>
        </p:nvGrpSpPr>
        <p:grpSpPr>
          <a:xfrm>
            <a:off x="361545" y="4163993"/>
            <a:ext cx="4705753" cy="464924"/>
            <a:chOff x="361545" y="4039282"/>
            <a:chExt cx="4705753" cy="464924"/>
          </a:xfrm>
        </p:grpSpPr>
        <p:sp>
          <p:nvSpPr>
            <p:cNvPr id="25" name="Inhaltsplatzhalter 4">
              <a:extLst>
                <a:ext uri="{FF2B5EF4-FFF2-40B4-BE49-F238E27FC236}">
                  <a16:creationId xmlns:a16="http://schemas.microsoft.com/office/drawing/2014/main" id="{D4D209E0-A9B4-904A-8841-7E9D0C5BAF25}"/>
                </a:ext>
              </a:extLst>
            </p:cNvPr>
            <p:cNvSpPr txBox="1">
              <a:spLocks/>
            </p:cNvSpPr>
            <p:nvPr/>
          </p:nvSpPr>
          <p:spPr>
            <a:xfrm>
              <a:off x="933044" y="4107875"/>
              <a:ext cx="4134254"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BUSINESS NETWORK GOALS</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26" name="Oval 25">
              <a:extLst>
                <a:ext uri="{FF2B5EF4-FFF2-40B4-BE49-F238E27FC236}">
                  <a16:creationId xmlns:a16="http://schemas.microsoft.com/office/drawing/2014/main" id="{146E43F6-3B8D-474C-B7F8-679CE8F41A65}"/>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06</a:t>
              </a:r>
            </a:p>
          </p:txBody>
        </p:sp>
      </p:grpSp>
    </p:spTree>
    <p:extLst>
      <p:ext uri="{BB962C8B-B14F-4D97-AF65-F5344CB8AC3E}">
        <p14:creationId xmlns:p14="http://schemas.microsoft.com/office/powerpoint/2010/main" val="1021109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0"/>
                                        <p:tgtEl>
                                          <p:spTgt spid="16"/>
                                        </p:tgtEl>
                                      </p:cBhvr>
                                    </p:animEffect>
                                  </p:childTnLst>
                                </p:cTn>
                              </p:par>
                            </p:childTnLst>
                          </p:cTn>
                        </p:par>
                        <p:par>
                          <p:cTn id="8" fill="hold">
                            <p:stCondLst>
                              <p:cond delay="5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2" presetClass="entr" presetSubtype="8"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p:tgtEl>
                                          <p:spTgt spid="2"/>
                                        </p:tgtEl>
                                        <p:attrNameLst>
                                          <p:attrName>ppt_x</p:attrName>
                                        </p:attrNameLst>
                                      </p:cBhvr>
                                      <p:tavLst>
                                        <p:tav tm="0">
                                          <p:val>
                                            <p:strVal val="#ppt_x-#ppt_w*1.125000"/>
                                          </p:val>
                                        </p:tav>
                                        <p:tav tm="100000">
                                          <p:val>
                                            <p:strVal val="#ppt_x"/>
                                          </p:val>
                                        </p:tav>
                                      </p:tavLst>
                                    </p:anim>
                                    <p:animEffect transition="in" filter="wipe(right)">
                                      <p:cBhvr>
                                        <p:cTn id="24" dur="1000"/>
                                        <p:tgtEl>
                                          <p:spTgt spid="2"/>
                                        </p:tgtEl>
                                      </p:cBhvr>
                                    </p:animEffect>
                                  </p:childTnLst>
                                </p:cTn>
                              </p:par>
                            </p:childTnLst>
                          </p:cTn>
                        </p:par>
                        <p:par>
                          <p:cTn id="25" fill="hold">
                            <p:stCondLst>
                              <p:cond delay="3500"/>
                            </p:stCondLst>
                            <p:childTnLst>
                              <p:par>
                                <p:cTn id="26" presetID="12" presetClass="entr" presetSubtype="8" fill="hold" nodeType="afterEffect">
                                  <p:stCondLst>
                                    <p:cond delay="20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ppt_x</p:attrName>
                                        </p:attrNameLst>
                                      </p:cBhvr>
                                      <p:tavLst>
                                        <p:tav tm="0">
                                          <p:val>
                                            <p:strVal val="#ppt_x-#ppt_w*1.125000"/>
                                          </p:val>
                                        </p:tav>
                                        <p:tav tm="100000">
                                          <p:val>
                                            <p:strVal val="#ppt_x"/>
                                          </p:val>
                                        </p:tav>
                                      </p:tavLst>
                                    </p:anim>
                                    <p:animEffect transition="in" filter="wipe(right)">
                                      <p:cBhvr>
                                        <p:cTn id="29" dur="1000"/>
                                        <p:tgtEl>
                                          <p:spTgt spid="4"/>
                                        </p:tgtEl>
                                      </p:cBhvr>
                                    </p:animEffect>
                                  </p:childTnLst>
                                </p:cTn>
                              </p:par>
                            </p:childTnLst>
                          </p:cTn>
                        </p:par>
                        <p:par>
                          <p:cTn id="30" fill="hold">
                            <p:stCondLst>
                              <p:cond delay="6500"/>
                            </p:stCondLst>
                            <p:childTnLst>
                              <p:par>
                                <p:cTn id="31" presetID="12" presetClass="entr" presetSubtype="8" fill="hold" nodeType="afterEffect">
                                  <p:stCondLst>
                                    <p:cond delay="20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p:tgtEl>
                                          <p:spTgt spid="5"/>
                                        </p:tgtEl>
                                        <p:attrNameLst>
                                          <p:attrName>ppt_x</p:attrName>
                                        </p:attrNameLst>
                                      </p:cBhvr>
                                      <p:tavLst>
                                        <p:tav tm="0">
                                          <p:val>
                                            <p:strVal val="#ppt_x-#ppt_w*1.125000"/>
                                          </p:val>
                                        </p:tav>
                                        <p:tav tm="100000">
                                          <p:val>
                                            <p:strVal val="#ppt_x"/>
                                          </p:val>
                                        </p:tav>
                                      </p:tavLst>
                                    </p:anim>
                                    <p:animEffect transition="in" filter="wipe(right)">
                                      <p:cBhvr>
                                        <p:cTn id="34" dur="1000"/>
                                        <p:tgtEl>
                                          <p:spTgt spid="5"/>
                                        </p:tgtEl>
                                      </p:cBhvr>
                                    </p:animEffect>
                                  </p:childTnLst>
                                </p:cTn>
                              </p:par>
                            </p:childTnLst>
                          </p:cTn>
                        </p:par>
                        <p:par>
                          <p:cTn id="35" fill="hold">
                            <p:stCondLst>
                              <p:cond delay="9500"/>
                            </p:stCondLst>
                            <p:childTnLst>
                              <p:par>
                                <p:cTn id="36" presetID="12" presetClass="entr" presetSubtype="8" fill="hold" nodeType="afterEffect">
                                  <p:stCondLst>
                                    <p:cond delay="20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p:tgtEl>
                                          <p:spTgt spid="6"/>
                                        </p:tgtEl>
                                        <p:attrNameLst>
                                          <p:attrName>ppt_x</p:attrName>
                                        </p:attrNameLst>
                                      </p:cBhvr>
                                      <p:tavLst>
                                        <p:tav tm="0">
                                          <p:val>
                                            <p:strVal val="#ppt_x-#ppt_w*1.125000"/>
                                          </p:val>
                                        </p:tav>
                                        <p:tav tm="100000">
                                          <p:val>
                                            <p:strVal val="#ppt_x"/>
                                          </p:val>
                                        </p:tav>
                                      </p:tavLst>
                                    </p:anim>
                                    <p:animEffect transition="in" filter="wipe(right)">
                                      <p:cBhvr>
                                        <p:cTn id="39" dur="1000"/>
                                        <p:tgtEl>
                                          <p:spTgt spid="6"/>
                                        </p:tgtEl>
                                      </p:cBhvr>
                                    </p:animEffect>
                                  </p:childTnLst>
                                </p:cTn>
                              </p:par>
                            </p:childTnLst>
                          </p:cTn>
                        </p:par>
                        <p:par>
                          <p:cTn id="40" fill="hold">
                            <p:stCondLst>
                              <p:cond delay="12500"/>
                            </p:stCondLst>
                            <p:childTnLst>
                              <p:par>
                                <p:cTn id="41" presetID="12" presetClass="entr" presetSubtype="8" fill="hold" nodeType="afterEffect">
                                  <p:stCondLst>
                                    <p:cond delay="20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p:tgtEl>
                                          <p:spTgt spid="8"/>
                                        </p:tgtEl>
                                        <p:attrNameLst>
                                          <p:attrName>ppt_x</p:attrName>
                                        </p:attrNameLst>
                                      </p:cBhvr>
                                      <p:tavLst>
                                        <p:tav tm="0">
                                          <p:val>
                                            <p:strVal val="#ppt_x-#ppt_w*1.125000"/>
                                          </p:val>
                                        </p:tav>
                                        <p:tav tm="100000">
                                          <p:val>
                                            <p:strVal val="#ppt_x"/>
                                          </p:val>
                                        </p:tav>
                                      </p:tavLst>
                                    </p:anim>
                                    <p:animEffect transition="in" filter="wipe(right)">
                                      <p:cBhvr>
                                        <p:cTn id="44" dur="1000"/>
                                        <p:tgtEl>
                                          <p:spTgt spid="8"/>
                                        </p:tgtEl>
                                      </p:cBhvr>
                                    </p:animEffect>
                                  </p:childTnLst>
                                </p:cTn>
                              </p:par>
                            </p:childTnLst>
                          </p:cTn>
                        </p:par>
                        <p:par>
                          <p:cTn id="45" fill="hold">
                            <p:stCondLst>
                              <p:cond delay="15500"/>
                            </p:stCondLst>
                            <p:childTnLst>
                              <p:par>
                                <p:cTn id="46" presetID="32" presetClass="emph" presetSubtype="0" fill="hold" nodeType="afterEffect">
                                  <p:stCondLst>
                                    <p:cond delay="0"/>
                                  </p:stCondLst>
                                  <p:childTnLst>
                                    <p:animRot by="120000">
                                      <p:cBhvr>
                                        <p:cTn id="47" dur="100" fill="hold">
                                          <p:stCondLst>
                                            <p:cond delay="0"/>
                                          </p:stCondLst>
                                        </p:cTn>
                                        <p:tgtEl>
                                          <p:spTgt spid="35"/>
                                        </p:tgtEl>
                                        <p:attrNameLst>
                                          <p:attrName>r</p:attrName>
                                        </p:attrNameLst>
                                      </p:cBhvr>
                                    </p:animRot>
                                    <p:animRot by="-240000">
                                      <p:cBhvr>
                                        <p:cTn id="48" dur="200" fill="hold">
                                          <p:stCondLst>
                                            <p:cond delay="200"/>
                                          </p:stCondLst>
                                        </p:cTn>
                                        <p:tgtEl>
                                          <p:spTgt spid="35"/>
                                        </p:tgtEl>
                                        <p:attrNameLst>
                                          <p:attrName>r</p:attrName>
                                        </p:attrNameLst>
                                      </p:cBhvr>
                                    </p:animRot>
                                    <p:animRot by="240000">
                                      <p:cBhvr>
                                        <p:cTn id="49" dur="200" fill="hold">
                                          <p:stCondLst>
                                            <p:cond delay="400"/>
                                          </p:stCondLst>
                                        </p:cTn>
                                        <p:tgtEl>
                                          <p:spTgt spid="35"/>
                                        </p:tgtEl>
                                        <p:attrNameLst>
                                          <p:attrName>r</p:attrName>
                                        </p:attrNameLst>
                                      </p:cBhvr>
                                    </p:animRot>
                                    <p:animRot by="-240000">
                                      <p:cBhvr>
                                        <p:cTn id="50" dur="200" fill="hold">
                                          <p:stCondLst>
                                            <p:cond delay="600"/>
                                          </p:stCondLst>
                                        </p:cTn>
                                        <p:tgtEl>
                                          <p:spTgt spid="35"/>
                                        </p:tgtEl>
                                        <p:attrNameLst>
                                          <p:attrName>r</p:attrName>
                                        </p:attrNameLst>
                                      </p:cBhvr>
                                    </p:animRot>
                                    <p:animRot by="120000">
                                      <p:cBhvr>
                                        <p:cTn id="51" dur="200" fill="hold">
                                          <p:stCondLst>
                                            <p:cond delay="800"/>
                                          </p:stCondLst>
                                        </p:cTn>
                                        <p:tgtEl>
                                          <p:spTgt spid="35"/>
                                        </p:tgtEl>
                                        <p:attrNameLst>
                                          <p:attrName>r</p:attrName>
                                        </p:attrNameLst>
                                      </p:cBhvr>
                                    </p:animRot>
                                  </p:childTnLst>
                                </p:cTn>
                              </p:par>
                            </p:childTnLst>
                          </p:cTn>
                        </p:par>
                        <p:par>
                          <p:cTn id="52" fill="hold">
                            <p:stCondLst>
                              <p:cond delay="16500"/>
                            </p:stCondLst>
                            <p:childTnLst>
                              <p:par>
                                <p:cTn id="53" presetID="12" presetClass="entr" presetSubtype="8" fill="hold" nodeType="afterEffect">
                                  <p:stCondLst>
                                    <p:cond delay="200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p:tgtEl>
                                          <p:spTgt spid="24"/>
                                        </p:tgtEl>
                                        <p:attrNameLst>
                                          <p:attrName>ppt_x</p:attrName>
                                        </p:attrNameLst>
                                      </p:cBhvr>
                                      <p:tavLst>
                                        <p:tav tm="0">
                                          <p:val>
                                            <p:strVal val="#ppt_x-#ppt_w*1.125000"/>
                                          </p:val>
                                        </p:tav>
                                        <p:tav tm="100000">
                                          <p:val>
                                            <p:strVal val="#ppt_x"/>
                                          </p:val>
                                        </p:tav>
                                      </p:tavLst>
                                    </p:anim>
                                    <p:animEffect transition="in" filter="wipe(right)">
                                      <p:cBhvr>
                                        <p:cTn id="5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Importance of a network</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2"/>
            <a:ext cx="3160713" cy="3352799"/>
          </a:xfrm>
        </p:spPr>
      </p:pic>
      <p:sp>
        <p:nvSpPr>
          <p:cNvPr id="11" name="TextBox 10">
            <a:extLst>
              <a:ext uri="{FF2B5EF4-FFF2-40B4-BE49-F238E27FC236}">
                <a16:creationId xmlns:a16="http://schemas.microsoft.com/office/drawing/2014/main" id="{7642CF8A-5ACA-7349-84E6-0C35FF56A209}"/>
              </a:ext>
            </a:extLst>
          </p:cNvPr>
          <p:cNvSpPr txBox="1"/>
          <p:nvPr/>
        </p:nvSpPr>
        <p:spPr>
          <a:xfrm>
            <a:off x="3577550" y="2484663"/>
            <a:ext cx="4191287" cy="1138773"/>
          </a:xfrm>
          <a:prstGeom prst="rect">
            <a:avLst/>
          </a:prstGeom>
          <a:noFill/>
          <a:ln>
            <a:noFill/>
          </a:ln>
        </p:spPr>
        <p:txBody>
          <a:bodyPr wrap="square" rtlCol="0" anchor="t">
            <a:spAutoFit/>
          </a:bodyPr>
          <a:lstStyle/>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Business peers and mentors</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Clients</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Partners</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Collaborators</a:t>
            </a:r>
          </a:p>
        </p:txBody>
      </p:sp>
      <p:sp>
        <p:nvSpPr>
          <p:cNvPr id="12" name="Rectangle 11">
            <a:extLst>
              <a:ext uri="{FF2B5EF4-FFF2-40B4-BE49-F238E27FC236}">
                <a16:creationId xmlns:a16="http://schemas.microsoft.com/office/drawing/2014/main" id="{6FF810B1-3E08-0A45-AB64-5A530D797CBF}"/>
              </a:ext>
            </a:extLst>
          </p:cNvPr>
          <p:cNvSpPr/>
          <p:nvPr/>
        </p:nvSpPr>
        <p:spPr>
          <a:xfrm>
            <a:off x="3261003" y="1332263"/>
            <a:ext cx="4384369" cy="1313436"/>
          </a:xfrm>
          <a:prstGeom prst="rect">
            <a:avLst/>
          </a:prstGeom>
        </p:spPr>
        <p:txBody>
          <a:bodyPr wrap="square">
            <a:spAutoFit/>
          </a:bodyPr>
          <a:lstStyle/>
          <a:p>
            <a:pPr lvl="0">
              <a:lnSpc>
                <a:spcPct val="115000"/>
              </a:lnSpc>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As an entrepreneur building or growing a business, not having a network is like trying to hunt and catch a whale and then harvest it all by yourself: it makes it much easier when you have a community of support to help!</a:t>
            </a:r>
          </a:p>
          <a:p>
            <a:pPr lvl="0">
              <a:lnSpc>
                <a:spcPct val="115000"/>
              </a:lnSpc>
            </a:pPr>
            <a:endPar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p:txBody>
      </p:sp>
      <p:sp>
        <p:nvSpPr>
          <p:cNvPr id="7" name="Rectangle 6">
            <a:extLst>
              <a:ext uri="{FF2B5EF4-FFF2-40B4-BE49-F238E27FC236}">
                <a16:creationId xmlns:a16="http://schemas.microsoft.com/office/drawing/2014/main" id="{0E5B8501-0204-A44C-9C25-FA6CE139F5EE}"/>
              </a:ext>
            </a:extLst>
          </p:cNvPr>
          <p:cNvSpPr/>
          <p:nvPr/>
        </p:nvSpPr>
        <p:spPr>
          <a:xfrm>
            <a:off x="3261003" y="3953438"/>
            <a:ext cx="4384369" cy="453907"/>
          </a:xfrm>
          <a:prstGeom prst="rect">
            <a:avLst/>
          </a:prstGeom>
        </p:spPr>
        <p:txBody>
          <a:bodyPr wrap="square">
            <a:spAutoFit/>
          </a:bodyPr>
          <a:lstStyle/>
          <a:p>
            <a:pPr lvl="0">
              <a:lnSpc>
                <a:spcPct val="115000"/>
              </a:lnSpc>
            </a:pP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Business = relationships, people</a:t>
            </a:r>
          </a:p>
        </p:txBody>
      </p:sp>
    </p:spTree>
    <p:extLst>
      <p:ext uri="{BB962C8B-B14F-4D97-AF65-F5344CB8AC3E}">
        <p14:creationId xmlns:p14="http://schemas.microsoft.com/office/powerpoint/2010/main" val="2246890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The Challenges</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4637" y="1181142"/>
            <a:ext cx="2722833" cy="3371810"/>
          </a:xfrm>
        </p:spPr>
      </p:pic>
      <p:sp>
        <p:nvSpPr>
          <p:cNvPr id="11" name="TextBox 10">
            <a:extLst>
              <a:ext uri="{FF2B5EF4-FFF2-40B4-BE49-F238E27FC236}">
                <a16:creationId xmlns:a16="http://schemas.microsoft.com/office/drawing/2014/main" id="{7642CF8A-5ACA-7349-84E6-0C35FF56A209}"/>
              </a:ext>
            </a:extLst>
          </p:cNvPr>
          <p:cNvSpPr txBox="1"/>
          <p:nvPr/>
        </p:nvSpPr>
        <p:spPr>
          <a:xfrm>
            <a:off x="3718878" y="1654659"/>
            <a:ext cx="4191287" cy="851515"/>
          </a:xfrm>
          <a:prstGeom prst="rect">
            <a:avLst/>
          </a:prstGeom>
          <a:noFill/>
          <a:ln>
            <a:noFill/>
          </a:ln>
        </p:spPr>
        <p:txBody>
          <a:bodyPr wrap="square" rtlCol="0" anchor="t">
            <a:spAutoFit/>
          </a:bodyPr>
          <a:lstStyle/>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Comfort speaking about yourself</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Knowing how to describe your business</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Using the ‘relationship first’ approach</a:t>
            </a:r>
          </a:p>
        </p:txBody>
      </p:sp>
      <p:sp>
        <p:nvSpPr>
          <p:cNvPr id="12" name="Rectangle 11">
            <a:extLst>
              <a:ext uri="{FF2B5EF4-FFF2-40B4-BE49-F238E27FC236}">
                <a16:creationId xmlns:a16="http://schemas.microsoft.com/office/drawing/2014/main" id="{6FF810B1-3E08-0A45-AB64-5A530D797CBF}"/>
              </a:ext>
            </a:extLst>
          </p:cNvPr>
          <p:cNvSpPr/>
          <p:nvPr/>
        </p:nvSpPr>
        <p:spPr>
          <a:xfrm>
            <a:off x="3732733" y="1332263"/>
            <a:ext cx="4587597" cy="322396"/>
          </a:xfrm>
          <a:prstGeom prst="rect">
            <a:avLst/>
          </a:prstGeom>
        </p:spPr>
        <p:txBody>
          <a:bodyPr wrap="square">
            <a:spAutoFit/>
          </a:bodyPr>
          <a:lstStyle/>
          <a:p>
            <a:pPr lvl="0">
              <a:lnSpc>
                <a:spcPct val="115000"/>
              </a:lnSpc>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General challenges: </a:t>
            </a:r>
          </a:p>
        </p:txBody>
      </p:sp>
      <p:sp>
        <p:nvSpPr>
          <p:cNvPr id="7" name="TextBox 6">
            <a:extLst>
              <a:ext uri="{FF2B5EF4-FFF2-40B4-BE49-F238E27FC236}">
                <a16:creationId xmlns:a16="http://schemas.microsoft.com/office/drawing/2014/main" id="{D1079A4F-A24A-9C4A-9CFD-AF3E94E0635D}"/>
              </a:ext>
            </a:extLst>
          </p:cNvPr>
          <p:cNvSpPr txBox="1"/>
          <p:nvPr/>
        </p:nvSpPr>
        <p:spPr>
          <a:xfrm>
            <a:off x="3718878" y="3192514"/>
            <a:ext cx="4191287" cy="851515"/>
          </a:xfrm>
          <a:prstGeom prst="rect">
            <a:avLst/>
          </a:prstGeom>
          <a:noFill/>
          <a:ln>
            <a:noFill/>
          </a:ln>
        </p:spPr>
        <p:txBody>
          <a:bodyPr wrap="square" rtlCol="0" anchor="t">
            <a:spAutoFit/>
          </a:bodyPr>
          <a:lstStyle/>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High costs of travel</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Lack of infrastructure</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Cultural context</a:t>
            </a:r>
          </a:p>
        </p:txBody>
      </p:sp>
      <p:sp>
        <p:nvSpPr>
          <p:cNvPr id="8" name="Rectangle 7">
            <a:extLst>
              <a:ext uri="{FF2B5EF4-FFF2-40B4-BE49-F238E27FC236}">
                <a16:creationId xmlns:a16="http://schemas.microsoft.com/office/drawing/2014/main" id="{D94FB1A8-9853-EF4D-A52C-6A4CD90AEFB6}"/>
              </a:ext>
            </a:extLst>
          </p:cNvPr>
          <p:cNvSpPr/>
          <p:nvPr/>
        </p:nvSpPr>
        <p:spPr>
          <a:xfrm>
            <a:off x="3732733" y="2870118"/>
            <a:ext cx="4587597" cy="322396"/>
          </a:xfrm>
          <a:prstGeom prst="rect">
            <a:avLst/>
          </a:prstGeom>
        </p:spPr>
        <p:txBody>
          <a:bodyPr wrap="square">
            <a:spAutoFit/>
          </a:bodyPr>
          <a:lstStyle/>
          <a:p>
            <a:pPr lvl="0">
              <a:lnSpc>
                <a:spcPct val="115000"/>
              </a:lnSpc>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Unique challenges to the North:</a:t>
            </a:r>
          </a:p>
        </p:txBody>
      </p:sp>
    </p:spTree>
    <p:extLst>
      <p:ext uri="{BB962C8B-B14F-4D97-AF65-F5344CB8AC3E}">
        <p14:creationId xmlns:p14="http://schemas.microsoft.com/office/powerpoint/2010/main" val="161670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ppt_x</p:attrName>
                                        </p:attrNameLst>
                                      </p:cBhvr>
                                      <p:tavLst>
                                        <p:tav tm="0">
                                          <p:val>
                                            <p:strVal val="#ppt_x-#ppt_w*1.125000"/>
                                          </p:val>
                                        </p:tav>
                                        <p:tav tm="100000">
                                          <p:val>
                                            <p:strVal val="#ppt_x"/>
                                          </p:val>
                                        </p:tav>
                                      </p:tavLst>
                                    </p:anim>
                                    <p:animEffect transition="in" filter="wipe(righ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Feeling good about me and what I do!</a:t>
            </a:r>
          </a:p>
        </p:txBody>
      </p:sp>
      <p:sp>
        <p:nvSpPr>
          <p:cNvPr id="12" name="Rectangle 11">
            <a:extLst>
              <a:ext uri="{FF2B5EF4-FFF2-40B4-BE49-F238E27FC236}">
                <a16:creationId xmlns:a16="http://schemas.microsoft.com/office/drawing/2014/main" id="{6FF810B1-3E08-0A45-AB64-5A530D797CBF}"/>
              </a:ext>
            </a:extLst>
          </p:cNvPr>
          <p:cNvSpPr/>
          <p:nvPr/>
        </p:nvSpPr>
        <p:spPr>
          <a:xfrm>
            <a:off x="1981200" y="1962150"/>
            <a:ext cx="5396563" cy="1702774"/>
          </a:xfrm>
          <a:prstGeom prst="rect">
            <a:avLst/>
          </a:prstGeom>
        </p:spPr>
        <p:txBody>
          <a:bodyPr wrap="square">
            <a:spAutoFit/>
          </a:bodyPr>
          <a:lstStyle/>
          <a:p>
            <a:pPr lvl="0">
              <a:lnSpc>
                <a:spcPct val="115000"/>
              </a:lnSpc>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Write out </a:t>
            </a: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3 words </a:t>
            </a: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that others would use to describe what they value/like in you.  e.g. fun, creative, pay attention</a:t>
            </a:r>
          </a:p>
          <a:p>
            <a:pPr lvl="0">
              <a:lnSpc>
                <a:spcPct val="115000"/>
              </a:lnSpc>
            </a:pPr>
            <a:endPar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a:p>
            <a:pPr lvl="0">
              <a:lnSpc>
                <a:spcPct val="115000"/>
              </a:lnSpc>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Write out WHAT you do in your business and WHY you do it?</a:t>
            </a:r>
          </a:p>
          <a:p>
            <a:pPr lvl="0">
              <a:lnSpc>
                <a:spcPct val="115000"/>
              </a:lnSpc>
            </a:pPr>
            <a:endPar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a:p>
            <a:pPr lvl="0">
              <a:lnSpc>
                <a:spcPct val="115000"/>
              </a:lnSpc>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i.e. why is it important to you and the people we serve?</a:t>
            </a:r>
          </a:p>
        </p:txBody>
      </p:sp>
      <p:sp>
        <p:nvSpPr>
          <p:cNvPr id="2" name="Rectangle 1">
            <a:extLst>
              <a:ext uri="{FF2B5EF4-FFF2-40B4-BE49-F238E27FC236}">
                <a16:creationId xmlns:a16="http://schemas.microsoft.com/office/drawing/2014/main" id="{C48DCBDA-6616-684F-BDEF-9EB10F39581E}"/>
              </a:ext>
            </a:extLst>
          </p:cNvPr>
          <p:cNvSpPr/>
          <p:nvPr/>
        </p:nvSpPr>
        <p:spPr>
          <a:xfrm>
            <a:off x="4565181" y="3790950"/>
            <a:ext cx="3036409" cy="430887"/>
          </a:xfrm>
          <a:prstGeom prst="rect">
            <a:avLst/>
          </a:prstGeom>
        </p:spPr>
        <p:txBody>
          <a:bodyPr wrap="none">
            <a:spAutoFit/>
          </a:bodyPr>
          <a:lstStyle/>
          <a:p>
            <a:pPr lvl="0" algn="ctr">
              <a:spcBef>
                <a:spcPts val="600"/>
              </a:spcBef>
            </a:pP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AND THEN….PRACTICE!  </a:t>
            </a:r>
          </a:p>
        </p:txBody>
      </p:sp>
      <p:sp>
        <p:nvSpPr>
          <p:cNvPr id="7" name="Right Triangle 1">
            <a:extLst>
              <a:ext uri="{FF2B5EF4-FFF2-40B4-BE49-F238E27FC236}">
                <a16:creationId xmlns:a16="http://schemas.microsoft.com/office/drawing/2014/main" id="{0C040141-11FE-8042-9F13-3A0DD73CBAB4}"/>
              </a:ext>
            </a:extLst>
          </p:cNvPr>
          <p:cNvSpPr/>
          <p:nvPr/>
        </p:nvSpPr>
        <p:spPr>
          <a:xfrm rot="13500000">
            <a:off x="-791586"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160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Further challenges in the North</a:t>
            </a:r>
          </a:p>
        </p:txBody>
      </p:sp>
      <p:pic>
        <p:nvPicPr>
          <p:cNvPr id="19" name="Picture Placeholder 18" descr="Puzzle">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2"/>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810000" y="2190454"/>
            <a:ext cx="3276600" cy="2267287"/>
          </a:xfrm>
          <a:prstGeom prst="rect">
            <a:avLst/>
          </a:prstGeom>
          <a:noFill/>
          <a:ln>
            <a:noFill/>
          </a:ln>
        </p:spPr>
        <p:txBody>
          <a:bodyPr wrap="square" rtlCol="0" anchor="t">
            <a:spAutoFit/>
          </a:bodyPr>
          <a:lstStyle/>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High costs of travel</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Lack of technology and infrastructure (access to internet, </a:t>
            </a:r>
            <a:r>
              <a:rPr lang="en-US" sz="1200" dirty="0" err="1"/>
              <a:t>etc</a:t>
            </a:r>
            <a:r>
              <a:rPr lang="en-US" sz="1200" dirty="0"/>
              <a:t>)</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Cultural context </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Language barriers and regional dialects</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Lack of child-care and family responsibilities</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Life responsibilities and challenges</a:t>
            </a:r>
          </a:p>
        </p:txBody>
      </p:sp>
      <p:sp>
        <p:nvSpPr>
          <p:cNvPr id="12" name="Rectangle 11">
            <a:extLst>
              <a:ext uri="{FF2B5EF4-FFF2-40B4-BE49-F238E27FC236}">
                <a16:creationId xmlns:a16="http://schemas.microsoft.com/office/drawing/2014/main" id="{6FF810B1-3E08-0A45-AB64-5A530D797CBF}"/>
              </a:ext>
            </a:extLst>
          </p:cNvPr>
          <p:cNvSpPr/>
          <p:nvPr/>
        </p:nvSpPr>
        <p:spPr>
          <a:xfrm>
            <a:off x="3340841" y="1657350"/>
            <a:ext cx="4572000" cy="453907"/>
          </a:xfrm>
          <a:prstGeom prst="rect">
            <a:avLst/>
          </a:prstGeom>
        </p:spPr>
        <p:txBody>
          <a:bodyPr wrap="square">
            <a:spAutoFit/>
          </a:bodyPr>
          <a:lstStyle/>
          <a:p>
            <a:pPr lvl="0">
              <a:lnSpc>
                <a:spcPct val="115000"/>
              </a:lnSpc>
            </a:pP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How can we build networks with:</a:t>
            </a:r>
          </a:p>
        </p:txBody>
      </p:sp>
    </p:spTree>
    <p:extLst>
      <p:ext uri="{BB962C8B-B14F-4D97-AF65-F5344CB8AC3E}">
        <p14:creationId xmlns:p14="http://schemas.microsoft.com/office/powerpoint/2010/main" val="162505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What is your current network?</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2"/>
            <a:ext cx="3160713" cy="3352799"/>
          </a:xfrm>
        </p:spPr>
      </p:pic>
      <p:sp>
        <p:nvSpPr>
          <p:cNvPr id="12" name="Rectangle 11">
            <a:extLst>
              <a:ext uri="{FF2B5EF4-FFF2-40B4-BE49-F238E27FC236}">
                <a16:creationId xmlns:a16="http://schemas.microsoft.com/office/drawing/2014/main" id="{6FF810B1-3E08-0A45-AB64-5A530D797CBF}"/>
              </a:ext>
            </a:extLst>
          </p:cNvPr>
          <p:cNvSpPr/>
          <p:nvPr/>
        </p:nvSpPr>
        <p:spPr>
          <a:xfrm>
            <a:off x="3810000" y="1364496"/>
            <a:ext cx="3505200" cy="322396"/>
          </a:xfrm>
          <a:prstGeom prst="rect">
            <a:avLst/>
          </a:prstGeom>
        </p:spPr>
        <p:txBody>
          <a:bodyPr wrap="square">
            <a:spAutoFit/>
          </a:bodyPr>
          <a:lstStyle/>
          <a:p>
            <a:pPr lvl="0">
              <a:lnSpc>
                <a:spcPct val="115000"/>
              </a:lnSpc>
            </a:pPr>
            <a:r>
              <a:rPr lang="en-US" sz="14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Who around you who is part of your network?</a:t>
            </a:r>
          </a:p>
        </p:txBody>
      </p:sp>
      <p:sp>
        <p:nvSpPr>
          <p:cNvPr id="7" name="TextBox 6">
            <a:extLst>
              <a:ext uri="{FF2B5EF4-FFF2-40B4-BE49-F238E27FC236}">
                <a16:creationId xmlns:a16="http://schemas.microsoft.com/office/drawing/2014/main" id="{28DD485A-21F1-A843-B481-739E23FE834C}"/>
              </a:ext>
            </a:extLst>
          </p:cNvPr>
          <p:cNvSpPr txBox="1"/>
          <p:nvPr/>
        </p:nvSpPr>
        <p:spPr>
          <a:xfrm>
            <a:off x="3810000" y="1870246"/>
            <a:ext cx="4191287" cy="1795363"/>
          </a:xfrm>
          <a:prstGeom prst="rect">
            <a:avLst/>
          </a:prstGeom>
          <a:noFill/>
          <a:ln>
            <a:noFill/>
          </a:ln>
        </p:spPr>
        <p:txBody>
          <a:bodyPr wrap="square" rtlCol="0" anchor="t">
            <a:spAutoFit/>
          </a:bodyPr>
          <a:lstStyle/>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Personal friends and family</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People you run into everyday (businesses, school, work)</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People in the community who you may not know well but who you recognize</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People in on-line communities</a:t>
            </a:r>
          </a:p>
          <a:p>
            <a:pPr marL="457200" lvl="0" indent="-368300">
              <a:spcBef>
                <a:spcPts val="800"/>
              </a:spcBef>
              <a:buClr>
                <a:schemeClr val="accent3">
                  <a:lumMod val="75000"/>
                </a:schemeClr>
              </a:buClr>
              <a:buSzPct val="220000"/>
              <a:buFont typeface="Courier New" panose="02070309020205020404" pitchFamily="49" charset="0"/>
              <a:buChar char="o"/>
            </a:pPr>
            <a:r>
              <a:rPr lang="en-US" sz="1200" dirty="0"/>
              <a:t>Who else?</a:t>
            </a:r>
          </a:p>
        </p:txBody>
      </p:sp>
      <p:sp>
        <p:nvSpPr>
          <p:cNvPr id="2" name="Rectangle 1">
            <a:extLst>
              <a:ext uri="{FF2B5EF4-FFF2-40B4-BE49-F238E27FC236}">
                <a16:creationId xmlns:a16="http://schemas.microsoft.com/office/drawing/2014/main" id="{A1937EFE-AC12-6C47-B651-93C758A0A8DF}"/>
              </a:ext>
            </a:extLst>
          </p:cNvPr>
          <p:cNvSpPr/>
          <p:nvPr/>
        </p:nvSpPr>
        <p:spPr>
          <a:xfrm>
            <a:off x="4495800" y="3912887"/>
            <a:ext cx="1967205" cy="430887"/>
          </a:xfrm>
          <a:prstGeom prst="rect">
            <a:avLst/>
          </a:prstGeom>
        </p:spPr>
        <p:txBody>
          <a:bodyPr wrap="none">
            <a:spAutoFit/>
          </a:bodyPr>
          <a:lstStyle/>
          <a:p>
            <a:pPr lvl="0">
              <a:spcBef>
                <a:spcPts val="600"/>
              </a:spcBef>
            </a:pP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Activity: Map it </a:t>
            </a:r>
          </a:p>
        </p:txBody>
      </p:sp>
    </p:spTree>
    <p:extLst>
      <p:ext uri="{BB962C8B-B14F-4D97-AF65-F5344CB8AC3E}">
        <p14:creationId xmlns:p14="http://schemas.microsoft.com/office/powerpoint/2010/main" val="3279146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Build your network relationships</a:t>
            </a:r>
          </a:p>
        </p:txBody>
      </p:sp>
      <p:sp>
        <p:nvSpPr>
          <p:cNvPr id="11" name="TextBox 10">
            <a:extLst>
              <a:ext uri="{FF2B5EF4-FFF2-40B4-BE49-F238E27FC236}">
                <a16:creationId xmlns:a16="http://schemas.microsoft.com/office/drawing/2014/main" id="{7642CF8A-5ACA-7349-84E6-0C35FF56A209}"/>
              </a:ext>
            </a:extLst>
          </p:cNvPr>
          <p:cNvSpPr txBox="1"/>
          <p:nvPr/>
        </p:nvSpPr>
        <p:spPr>
          <a:xfrm>
            <a:off x="2590800" y="2409546"/>
            <a:ext cx="3276600" cy="1220847"/>
          </a:xfrm>
          <a:prstGeom prst="rect">
            <a:avLst/>
          </a:prstGeom>
          <a:noFill/>
          <a:ln>
            <a:noFill/>
          </a:ln>
        </p:spPr>
        <p:txBody>
          <a:bodyPr wrap="square" rtlCol="0" anchor="t">
            <a:spAutoFit/>
          </a:bodyPr>
          <a:lstStyle/>
          <a:p>
            <a:pPr marL="457200" indent="-368300">
              <a:spcBef>
                <a:spcPts val="800"/>
              </a:spcBef>
              <a:buClr>
                <a:schemeClr val="accent3">
                  <a:lumMod val="75000"/>
                </a:schemeClr>
              </a:buClr>
              <a:buSzPct val="220000"/>
              <a:buFont typeface="Courier New" panose="02070309020205020404" pitchFamily="49" charset="0"/>
              <a:buChar char="o"/>
            </a:pPr>
            <a:r>
              <a:rPr lang="en-US" sz="1200" dirty="0"/>
              <a:t>List them.</a:t>
            </a:r>
          </a:p>
          <a:p>
            <a:pPr marL="457200" indent="-368300">
              <a:spcBef>
                <a:spcPts val="800"/>
              </a:spcBef>
              <a:buClr>
                <a:schemeClr val="accent3">
                  <a:lumMod val="75000"/>
                </a:schemeClr>
              </a:buClr>
              <a:buSzPct val="220000"/>
              <a:buFont typeface="Courier New" panose="02070309020205020404" pitchFamily="49" charset="0"/>
              <a:buChar char="o"/>
            </a:pPr>
            <a:r>
              <a:rPr lang="en-US" sz="1200" dirty="0"/>
              <a:t>Where and how will you find them?</a:t>
            </a:r>
          </a:p>
          <a:p>
            <a:pPr marL="457200" indent="-368300">
              <a:spcBef>
                <a:spcPts val="800"/>
              </a:spcBef>
              <a:buClr>
                <a:schemeClr val="accent3">
                  <a:lumMod val="75000"/>
                </a:schemeClr>
              </a:buClr>
              <a:buSzPct val="220000"/>
              <a:buFont typeface="Courier New" panose="02070309020205020404" pitchFamily="49" charset="0"/>
              <a:buChar char="o"/>
            </a:pPr>
            <a:r>
              <a:rPr lang="en-US" sz="1200" dirty="0"/>
              <a:t>How can you give back to or serve these people for their help or participation?</a:t>
            </a:r>
          </a:p>
        </p:txBody>
      </p:sp>
      <p:sp>
        <p:nvSpPr>
          <p:cNvPr id="12" name="Rectangle 11">
            <a:extLst>
              <a:ext uri="{FF2B5EF4-FFF2-40B4-BE49-F238E27FC236}">
                <a16:creationId xmlns:a16="http://schemas.microsoft.com/office/drawing/2014/main" id="{6FF810B1-3E08-0A45-AB64-5A530D797CBF}"/>
              </a:ext>
            </a:extLst>
          </p:cNvPr>
          <p:cNvSpPr/>
          <p:nvPr/>
        </p:nvSpPr>
        <p:spPr>
          <a:xfrm>
            <a:off x="1752599" y="1669624"/>
            <a:ext cx="5946669" cy="453907"/>
          </a:xfrm>
          <a:prstGeom prst="rect">
            <a:avLst/>
          </a:prstGeom>
        </p:spPr>
        <p:txBody>
          <a:bodyPr wrap="square">
            <a:spAutoFit/>
          </a:bodyPr>
          <a:lstStyle/>
          <a:p>
            <a:pPr lvl="0">
              <a:lnSpc>
                <a:spcPct val="115000"/>
              </a:lnSpc>
            </a:pPr>
            <a:r>
              <a:rPr lang="en-US" sz="2200"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sym typeface="Arial"/>
              </a:rPr>
              <a:t>What types of relationships do you want to build?</a:t>
            </a:r>
          </a:p>
        </p:txBody>
      </p:sp>
      <p:sp>
        <p:nvSpPr>
          <p:cNvPr id="9" name="Right Triangle 1">
            <a:extLst>
              <a:ext uri="{FF2B5EF4-FFF2-40B4-BE49-F238E27FC236}">
                <a16:creationId xmlns:a16="http://schemas.microsoft.com/office/drawing/2014/main" id="{FD4A1229-5C19-EE4D-8FFB-0F6CE3D66759}"/>
              </a:ext>
            </a:extLst>
          </p:cNvPr>
          <p:cNvSpPr/>
          <p:nvPr/>
        </p:nvSpPr>
        <p:spPr>
          <a:xfrm rot="13500000">
            <a:off x="-791586"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233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The </a:t>
            </a:r>
            <a:r>
              <a:rPr lang="en-US" sz="2800" b="1" dirty="0" err="1">
                <a:latin typeface="Roboto Condensed" panose="02000000000000000000" pitchFamily="2" charset="0"/>
                <a:ea typeface="Roboto Condensed" panose="02000000000000000000" pitchFamily="2" charset="0"/>
                <a:cs typeface="Roboto Condensed" panose="02000000000000000000" pitchFamily="2" charset="0"/>
              </a:rPr>
              <a:t>iWBN</a:t>
            </a:r>
            <a:r>
              <a:rPr lang="en-US" sz="2800" b="1" dirty="0">
                <a:latin typeface="Roboto Condensed" panose="02000000000000000000" pitchFamily="2" charset="0"/>
                <a:ea typeface="Roboto Condensed" panose="02000000000000000000" pitchFamily="2" charset="0"/>
                <a:cs typeface="Roboto Condensed" panose="02000000000000000000" pitchFamily="2" charset="0"/>
              </a:rPr>
              <a:t> is a great place to start!</a:t>
            </a:r>
          </a:p>
        </p:txBody>
      </p:sp>
      <p:pic>
        <p:nvPicPr>
          <p:cNvPr id="9" name="Google Shape;209;p21">
            <a:extLst>
              <a:ext uri="{FF2B5EF4-FFF2-40B4-BE49-F238E27FC236}">
                <a16:creationId xmlns:a16="http://schemas.microsoft.com/office/drawing/2014/main" id="{5AC9A8AC-7B7D-8E48-AB37-1DA58514379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47800" y="1360734"/>
            <a:ext cx="5181600" cy="3031635"/>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937288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Custom Design">
  <a:themeElements>
    <a:clrScheme name="Theme 38">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Roboto Roboto Roboto">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60362</TotalTime>
  <Words>2134</Words>
  <Application>Microsoft Macintosh PowerPoint</Application>
  <PresentationFormat>On-screen Show (16:9)</PresentationFormat>
  <Paragraphs>140</Paragraphs>
  <Slides>13</Slides>
  <Notes>13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Book Antiqua</vt:lpstr>
      <vt:lpstr>Calibri</vt:lpstr>
      <vt:lpstr>Courier New</vt:lpstr>
      <vt:lpstr>Futura</vt:lpstr>
      <vt:lpstr>Futura Medium</vt:lpstr>
      <vt:lpstr>Roboto</vt:lpstr>
      <vt:lpstr>Roboto Condensed</vt:lpstr>
      <vt:lpstr>Roboto Thin</vt:lpstr>
      <vt:lpstr>Wingdings</vt:lpstr>
      <vt:lpstr>Custom Design</vt:lpstr>
      <vt:lpstr>PowerPoint Presentation</vt:lpstr>
      <vt:lpstr>PowerPoint Presentation</vt:lpstr>
      <vt:lpstr>Importance of a network</vt:lpstr>
      <vt:lpstr>The Challenges</vt:lpstr>
      <vt:lpstr>Feeling good about me and what I do!</vt:lpstr>
      <vt:lpstr>Further challenges in the North</vt:lpstr>
      <vt:lpstr>What is your current network?</vt:lpstr>
      <vt:lpstr>Build your network relationships</vt:lpstr>
      <vt:lpstr>The iWBN is a great place to start!</vt:lpstr>
      <vt:lpstr>How can the iWBN help you?</vt:lpstr>
      <vt:lpstr>Your relationship action plan (R.A.P.)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Patrick Bazinet</cp:lastModifiedBy>
  <cp:revision>10053</cp:revision>
  <dcterms:created xsi:type="dcterms:W3CDTF">2014-09-03T19:30:44Z</dcterms:created>
  <dcterms:modified xsi:type="dcterms:W3CDTF">2020-11-27T19:11:47Z</dcterms:modified>
</cp:coreProperties>
</file>