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24"/>
  </p:notesMasterIdLst>
  <p:handoutMasterIdLst>
    <p:handoutMasterId r:id="rId25"/>
  </p:handoutMasterIdLst>
  <p:sldIdLst>
    <p:sldId id="2615" r:id="rId2"/>
    <p:sldId id="2668" r:id="rId3"/>
    <p:sldId id="2443" r:id="rId4"/>
    <p:sldId id="2669" r:id="rId5"/>
    <p:sldId id="2670" r:id="rId6"/>
    <p:sldId id="2671" r:id="rId7"/>
    <p:sldId id="2672" r:id="rId8"/>
    <p:sldId id="2673" r:id="rId9"/>
    <p:sldId id="2674" r:id="rId10"/>
    <p:sldId id="2675" r:id="rId11"/>
    <p:sldId id="2676" r:id="rId12"/>
    <p:sldId id="2677" r:id="rId13"/>
    <p:sldId id="2678" r:id="rId14"/>
    <p:sldId id="2679" r:id="rId15"/>
    <p:sldId id="2680" r:id="rId16"/>
    <p:sldId id="2681" r:id="rId17"/>
    <p:sldId id="2682" r:id="rId18"/>
    <p:sldId id="2683" r:id="rId19"/>
    <p:sldId id="2684" r:id="rId20"/>
    <p:sldId id="2685" r:id="rId21"/>
    <p:sldId id="2686" r:id="rId22"/>
    <p:sldId id="2687" r:id="rId23"/>
  </p:sldIdLst>
  <p:sldSz cx="9144000" cy="5143500" type="screen16x9"/>
  <p:notesSz cx="9945688" cy="6858000"/>
  <p:defaultTex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313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AD96"/>
    <a:srgbClr val="2D9A17"/>
    <a:srgbClr val="29596C"/>
    <a:srgbClr val="028EAA"/>
    <a:srgbClr val="D8ECA3"/>
    <a:srgbClr val="F1CFF3"/>
    <a:srgbClr val="DC10B1"/>
    <a:srgbClr val="FF40FF"/>
    <a:srgbClr val="794A8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74035" autoAdjust="0"/>
  </p:normalViewPr>
  <p:slideViewPr>
    <p:cSldViewPr snapToObjects="1">
      <p:cViewPr varScale="1">
        <p:scale>
          <a:sx n="169" d="100"/>
          <a:sy n="169" d="100"/>
        </p:scale>
        <p:origin x="1848" y="192"/>
      </p:cViewPr>
      <p:guideLst>
        <p:guide orient="horz" pos="1620"/>
        <p:guide pos="2880"/>
      </p:guideLst>
    </p:cSldViewPr>
  </p:slideViewPr>
  <p:outlineViewPr>
    <p:cViewPr>
      <p:scale>
        <a:sx n="33" d="100"/>
        <a:sy n="33" d="100"/>
      </p:scale>
      <p:origin x="0" y="13650"/>
    </p:cViewPr>
  </p:outlineViewPr>
  <p:notesTextViewPr>
    <p:cViewPr>
      <p:scale>
        <a:sx n="100" d="100"/>
        <a:sy n="100" d="100"/>
      </p:scale>
      <p:origin x="0" y="0"/>
    </p:cViewPr>
  </p:notesTextViewPr>
  <p:sorterViewPr>
    <p:cViewPr>
      <p:scale>
        <a:sx n="20" d="100"/>
        <a:sy n="20" d="100"/>
      </p:scale>
      <p:origin x="0" y="0"/>
    </p:cViewPr>
  </p:sorterViewPr>
  <p:notesViewPr>
    <p:cSldViewPr snapToObjects="1">
      <p:cViewPr varScale="1">
        <p:scale>
          <a:sx n="75" d="100"/>
          <a:sy n="75" d="100"/>
        </p:scale>
        <p:origin x="1698" y="66"/>
      </p:cViewPr>
      <p:guideLst>
        <p:guide orient="horz" pos="2160"/>
        <p:guide pos="31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5634038" y="6513513"/>
            <a:ext cx="4310062" cy="344487"/>
          </a:xfrm>
          <a:prstGeom prst="rect">
            <a:avLst/>
          </a:prstGeom>
        </p:spPr>
        <p:txBody>
          <a:bodyPr vert="horz" lIns="91440" tIns="45720" rIns="91440" bIns="45720" rtlCol="0" anchor="b"/>
          <a:lstStyle>
            <a:lvl1pPr algn="r">
              <a:defRPr sz="1200"/>
            </a:lvl1pPr>
          </a:lstStyle>
          <a:p>
            <a:fld id="{7EE6DF5A-0D51-45F1-ACB0-8562836A802D}" type="slidenum">
              <a:rPr lang="en-US" smtClean="0"/>
              <a:t>‹#›</a:t>
            </a:fld>
            <a:endParaRPr lang="en-US"/>
          </a:p>
        </p:txBody>
      </p:sp>
    </p:spTree>
    <p:extLst>
      <p:ext uri="{BB962C8B-B14F-4D97-AF65-F5344CB8AC3E}">
        <p14:creationId xmlns:p14="http://schemas.microsoft.com/office/powerpoint/2010/main" val="301582796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r>
              <a:rPr lang="en-US" dirty="0"/>
              <a:t>My First Template</a:t>
            </a:r>
          </a:p>
        </p:txBody>
      </p:sp>
      <p:sp>
        <p:nvSpPr>
          <p:cNvPr id="3" name="Date Placeholder 2"/>
          <p:cNvSpPr>
            <a:spLocks noGrp="1"/>
          </p:cNvSpPr>
          <p:nvPr>
            <p:ph type="dt" idx="1"/>
          </p:nvPr>
        </p:nvSpPr>
        <p:spPr>
          <a:xfrm>
            <a:off x="5634164" y="0"/>
            <a:ext cx="4309798" cy="342900"/>
          </a:xfrm>
          <a:prstGeom prst="rect">
            <a:avLst/>
          </a:prstGeom>
        </p:spPr>
        <p:txBody>
          <a:bodyPr vert="horz" lIns="91440" tIns="45720" rIns="91440" bIns="45720" rtlCol="0"/>
          <a:lstStyle>
            <a:lvl1pPr algn="r">
              <a:defRPr sz="1200"/>
            </a:lvl1pPr>
          </a:lstStyle>
          <a:p>
            <a:fld id="{3581CD31-4B7D-4FD2-B052-E296BFBA018F}" type="datetimeFigureOut">
              <a:rPr lang="en-US" smtClean="0"/>
              <a:pPr/>
              <a:t>11/27/20</a:t>
            </a:fld>
            <a:endParaRPr lang="en-US" dirty="0"/>
          </a:p>
        </p:txBody>
      </p:sp>
      <p:sp>
        <p:nvSpPr>
          <p:cNvPr id="4" name="Slide Image Placeholder 3"/>
          <p:cNvSpPr>
            <a:spLocks noGrp="1" noRot="1" noChangeAspect="1"/>
          </p:cNvSpPr>
          <p:nvPr>
            <p:ph type="sldImg" idx="2"/>
          </p:nvPr>
        </p:nvSpPr>
        <p:spPr>
          <a:xfrm>
            <a:off x="2686050" y="514350"/>
            <a:ext cx="4573588"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4569" y="3257550"/>
            <a:ext cx="7956550" cy="3086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4309798" cy="342900"/>
          </a:xfrm>
          <a:prstGeom prst="rect">
            <a:avLst/>
          </a:prstGeom>
        </p:spPr>
        <p:txBody>
          <a:bodyPr vert="horz" lIns="91440" tIns="45720" rIns="91440" bIns="45720" rtlCol="0" anchor="b"/>
          <a:lstStyle>
            <a:lvl1pPr algn="l">
              <a:defRPr sz="1200"/>
            </a:lvl1pPr>
          </a:lstStyle>
          <a:p>
            <a:r>
              <a:rPr lang="en-US" dirty="0"/>
              <a:t>This is me Adam</a:t>
            </a:r>
          </a:p>
        </p:txBody>
      </p:sp>
      <p:sp>
        <p:nvSpPr>
          <p:cNvPr id="7" name="Slide Number Placeholder 6"/>
          <p:cNvSpPr>
            <a:spLocks noGrp="1"/>
          </p:cNvSpPr>
          <p:nvPr>
            <p:ph type="sldNum" sz="quarter" idx="5"/>
          </p:nvPr>
        </p:nvSpPr>
        <p:spPr>
          <a:xfrm>
            <a:off x="5634164" y="6513513"/>
            <a:ext cx="4309798" cy="342900"/>
          </a:xfrm>
          <a:prstGeom prst="rect">
            <a:avLst/>
          </a:prstGeom>
        </p:spPr>
        <p:txBody>
          <a:bodyPr vert="horz" lIns="91440" tIns="45720" rIns="91440" bIns="45720" rtlCol="0" anchor="b"/>
          <a:lstStyle>
            <a:lvl1pPr algn="r">
              <a:defRPr sz="1200"/>
            </a:lvl1pPr>
          </a:lstStyle>
          <a:p>
            <a:fld id="{C0D40C94-5092-4638-9E1F-C533F19764C0}" type="slidenum">
              <a:rPr lang="en-US" smtClean="0"/>
              <a:pPr/>
              <a:t>‹#›</a:t>
            </a:fld>
            <a:endParaRPr lang="en-US" dirty="0"/>
          </a:p>
        </p:txBody>
      </p:sp>
    </p:spTree>
    <p:extLst>
      <p:ext uri="{BB962C8B-B14F-4D97-AF65-F5344CB8AC3E}">
        <p14:creationId xmlns:p14="http://schemas.microsoft.com/office/powerpoint/2010/main" val="2360305942"/>
      </p:ext>
    </p:extLst>
  </p:cSld>
  <p:clrMap bg1="lt1" tx1="dk1" bg2="lt2" tx2="dk2" accent1="accent1" accent2="accent2" accent3="accent3" accent4="accent4" accent5="accent5" accent6="accent6" hlink="hlink" folHlink="folHlink"/>
  <p:hf sldNum="0" ftr="0" dt="0"/>
  <p:notesStyle>
    <a:lvl1pPr marL="0" algn="l" defTabSz="1031626" rtl="0" eaLnBrk="1" latinLnBrk="0" hangingPunct="1">
      <a:defRPr sz="1400" kern="1200">
        <a:solidFill>
          <a:schemeClr val="tx1"/>
        </a:solidFill>
        <a:latin typeface="+mn-lt"/>
        <a:ea typeface="+mn-ea"/>
        <a:cs typeface="+mn-cs"/>
      </a:defRPr>
    </a:lvl1pPr>
    <a:lvl2pPr marL="515813" algn="l" defTabSz="1031626" rtl="0" eaLnBrk="1" latinLnBrk="0" hangingPunct="1">
      <a:defRPr sz="1400" kern="1200">
        <a:solidFill>
          <a:schemeClr val="tx1"/>
        </a:solidFill>
        <a:latin typeface="+mn-lt"/>
        <a:ea typeface="+mn-ea"/>
        <a:cs typeface="+mn-cs"/>
      </a:defRPr>
    </a:lvl2pPr>
    <a:lvl3pPr marL="1031626" algn="l" defTabSz="1031626" rtl="0" eaLnBrk="1" latinLnBrk="0" hangingPunct="1">
      <a:defRPr sz="1400" kern="1200">
        <a:solidFill>
          <a:schemeClr val="tx1"/>
        </a:solidFill>
        <a:latin typeface="+mn-lt"/>
        <a:ea typeface="+mn-ea"/>
        <a:cs typeface="+mn-cs"/>
      </a:defRPr>
    </a:lvl3pPr>
    <a:lvl4pPr marL="1547439" algn="l" defTabSz="1031626" rtl="0" eaLnBrk="1" latinLnBrk="0" hangingPunct="1">
      <a:defRPr sz="1400" kern="1200">
        <a:solidFill>
          <a:schemeClr val="tx1"/>
        </a:solidFill>
        <a:latin typeface="+mn-lt"/>
        <a:ea typeface="+mn-ea"/>
        <a:cs typeface="+mn-cs"/>
      </a:defRPr>
    </a:lvl4pPr>
    <a:lvl5pPr marL="2063252" algn="l" defTabSz="1031626" rtl="0" eaLnBrk="1" latinLnBrk="0" hangingPunct="1">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auktuutit.ca/iwb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youtube.com/watch?v=B_eyHW217aE&amp;list=PLDfdlBuY3qekOX8zKczXBdZ8bu__zsmn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okpikconsulting.ca/"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aadnc-aandc.gc.ca/eng/1100100032796/110010003280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auktuutit.ca/iwbn/resources/using-facebook-and-etsy-for-busines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tk.ca/what-we-do/covid19/"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futurpreneur.ca/en/" TargetMode="External"/><Relationship Id="rId5" Type="http://schemas.openxmlformats.org/officeDocument/2006/relationships/hyperlink" Target="https://nacca.ca/" TargetMode="External"/><Relationship Id="rId4" Type="http://schemas.openxmlformats.org/officeDocument/2006/relationships/hyperlink" Target="http://www.shopnunavut.ca"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auktuutit.ca/iwbn/wp-content/uploads/Pauktuutit_How-to_Guidebook_English.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gov.nu.ca/edt/information/step-6-write-business-plan" TargetMode="External"/><Relationship Id="rId5" Type="http://schemas.openxmlformats.org/officeDocument/2006/relationships/hyperlink" Target="https://gov.nu.ca/" TargetMode="External"/><Relationship Id="rId4" Type="http://schemas.openxmlformats.org/officeDocument/2006/relationships/hyperlink" Target="https://www.futurpreneur.ca/e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nacca.ca/wp-content/uploads/2017/04/TDEconomics-AboriginalEconomicProsperity.pdf" TargetMode="External"/><Relationship Id="rId3" Type="http://schemas.openxmlformats.org/officeDocument/2006/relationships/hyperlink" Target="https://www.futurpreneur.ca/en/resources/operational-and-financial-planning/financial-templates/the-cash-flow-basics/" TargetMode="External"/><Relationship Id="rId7" Type="http://schemas.openxmlformats.org/officeDocument/2006/relationships/hyperlink" Target="https://economics.td.com/aboriginal-businesses-embracing-innov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futurpreneur.ca/en/" TargetMode="External"/><Relationship Id="rId5" Type="http://schemas.openxmlformats.org/officeDocument/2006/relationships/hyperlink" Target="https://www.pauktuutit.ca/iwbn/lets-talk-money/" TargetMode="External"/><Relationship Id="rId4" Type="http://schemas.openxmlformats.org/officeDocument/2006/relationships/hyperlink" Target="https://www.pauktuutit.ca/social-and-economic-development/economic-independence/mentorship-inuit-women/" TargetMode="External"/><Relationship Id="rId9" Type="http://schemas.openxmlformats.org/officeDocument/2006/relationships/hyperlink" Target="https://nacca.ca/wp-content/uploads/2017/04/CCUA_DeepeningRelationshipsCreditUnionAboriginalPeoples_Jan2012.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525483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420"/>
              </a:spcBef>
              <a:spcAft>
                <a:spcPts val="0"/>
              </a:spcAft>
              <a:buNone/>
            </a:pPr>
            <a:r>
              <a:rPr lang="en-US" sz="1400" b="1" dirty="0">
                <a:solidFill>
                  <a:schemeClr val="dk1"/>
                </a:solidFill>
              </a:rPr>
              <a:t>Notes to Deliverer:</a:t>
            </a:r>
            <a:r>
              <a:rPr lang="en-US" sz="1400" dirty="0">
                <a:solidFill>
                  <a:schemeClr val="dk1"/>
                </a:solidFill>
              </a:rPr>
              <a:t> Go over each bullet point and have participants explain why each is a challenge for a business (you may check for understanding and explain what infrastructure is: roads, transportation, buildings for meeting spaces, electronic infrastructure like phone and internet connection, etc.)</a:t>
            </a:r>
          </a:p>
          <a:p>
            <a:pPr marL="0" lvl="0" indent="0" algn="l" rtl="0">
              <a:spcBef>
                <a:spcPts val="420"/>
              </a:spcBef>
              <a:spcAft>
                <a:spcPts val="0"/>
              </a:spcAft>
              <a:buNone/>
            </a:pPr>
            <a:r>
              <a:rPr lang="en-US" sz="1400" b="1" dirty="0">
                <a:solidFill>
                  <a:schemeClr val="dk1"/>
                </a:solidFill>
              </a:rPr>
              <a:t>Activity:</a:t>
            </a:r>
            <a:r>
              <a:rPr lang="en-US" sz="1400" dirty="0">
                <a:solidFill>
                  <a:schemeClr val="dk1"/>
                </a:solidFill>
              </a:rPr>
              <a:t> have participants think of other reasons that Networking in the north might be a challenge (from real examples or imagined) - why might it be hard to reach out to and bring more people into your circle?</a:t>
            </a:r>
          </a:p>
          <a:p>
            <a:pPr marL="0" lvl="0" indent="0" algn="l" rtl="0">
              <a:spcBef>
                <a:spcPts val="420"/>
              </a:spcBef>
              <a:spcAft>
                <a:spcPts val="0"/>
              </a:spcAft>
              <a:buNone/>
            </a:pPr>
            <a:endParaRPr lang="en-US" sz="1400" dirty="0">
              <a:solidFill>
                <a:schemeClr val="dk1"/>
              </a:solidFill>
            </a:endParaRP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5969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Clr>
                <a:schemeClr val="dk1"/>
              </a:buClr>
              <a:buSzPts val="1100"/>
              <a:buFont typeface="Arial"/>
              <a:buNone/>
            </a:pPr>
            <a:r>
              <a:rPr lang="en-US" sz="1400" b="1" dirty="0">
                <a:solidFill>
                  <a:schemeClr val="dk1"/>
                </a:solidFill>
              </a:rPr>
              <a:t>Notes to Deliverer: </a:t>
            </a:r>
            <a:r>
              <a:rPr lang="en-US" sz="1400" dirty="0">
                <a:solidFill>
                  <a:schemeClr val="dk1"/>
                </a:solidFill>
              </a:rPr>
              <a:t>As additional solutions participants should be encouraged to:</a:t>
            </a:r>
            <a:r>
              <a:rPr lang="en-US" sz="1400" b="1" dirty="0">
                <a:solidFill>
                  <a:schemeClr val="dk1"/>
                </a:solidFill>
              </a:rPr>
              <a:t> </a:t>
            </a:r>
          </a:p>
          <a:p>
            <a:pPr marL="0" lvl="0" indent="0" algn="l" rtl="0">
              <a:spcBef>
                <a:spcPts val="0"/>
              </a:spcBef>
              <a:spcAft>
                <a:spcPts val="0"/>
              </a:spcAft>
              <a:buClr>
                <a:schemeClr val="dk1"/>
              </a:buClr>
              <a:buSzPts val="1100"/>
              <a:buFont typeface="Arial"/>
              <a:buNone/>
            </a:pPr>
            <a:r>
              <a:rPr lang="en-US" sz="1400" dirty="0">
                <a:highlight>
                  <a:srgbClr val="FFFFFF"/>
                </a:highlight>
                <a:latin typeface="Roboto"/>
                <a:ea typeface="Roboto"/>
                <a:cs typeface="Roboto"/>
                <a:sym typeface="Roboto"/>
              </a:rPr>
              <a:t>Work hard to develop a positive approach and put this face forward; to learn as much as possible about online networking and to reach out to people by phone whenever possible to make the connection in real time; to build their confidence to overcome shyness; to build a group of encouraging supporters who are there to keep you positive when others are negative or they’re subjected to lateral violence;  and to let people see the real them behind your business...for a lot of small businesses the entrepreneur is a big part of the "story" that sells the product or service</a:t>
            </a:r>
            <a:endParaRPr lang="en-US" sz="1400" b="1" dirty="0"/>
          </a:p>
          <a:p>
            <a:pPr marL="0" lvl="0" indent="0" algn="l" rtl="0">
              <a:spcBef>
                <a:spcPts val="0"/>
              </a:spcBef>
              <a:spcAft>
                <a:spcPts val="0"/>
              </a:spcAft>
              <a:buClr>
                <a:schemeClr val="dk1"/>
              </a:buClr>
              <a:buSzPts val="1100"/>
              <a:buFont typeface="Arial"/>
              <a:buNone/>
            </a:pPr>
            <a:endParaRPr lang="en-US" sz="1400" b="1" dirty="0">
              <a:solidFill>
                <a:schemeClr val="dk1"/>
              </a:solidFill>
            </a:endParaRPr>
          </a:p>
          <a:p>
            <a:pPr marL="0" lvl="0" indent="0" algn="l" rtl="0">
              <a:spcBef>
                <a:spcPts val="0"/>
              </a:spcBef>
              <a:spcAft>
                <a:spcPts val="0"/>
              </a:spcAft>
              <a:buClr>
                <a:schemeClr val="dk1"/>
              </a:buClr>
              <a:buSzPts val="1100"/>
              <a:buFont typeface="Arial"/>
              <a:buNone/>
            </a:pPr>
            <a:r>
              <a:rPr lang="en-US" sz="1400" b="1" dirty="0">
                <a:solidFill>
                  <a:schemeClr val="dk1"/>
                </a:solidFill>
              </a:rPr>
              <a:t>Resources available: </a:t>
            </a:r>
          </a:p>
          <a:p>
            <a:pPr marL="0" lvl="0" indent="0" algn="l" rtl="0">
              <a:spcBef>
                <a:spcPts val="0"/>
              </a:spcBef>
              <a:spcAft>
                <a:spcPts val="0"/>
              </a:spcAft>
              <a:buClr>
                <a:schemeClr val="dk1"/>
              </a:buClr>
              <a:buSzPts val="1100"/>
              <a:buFont typeface="Arial"/>
              <a:buNone/>
            </a:pPr>
            <a:r>
              <a:rPr lang="en-US" sz="1400" dirty="0">
                <a:solidFill>
                  <a:schemeClr val="dk1"/>
                </a:solidFill>
              </a:rPr>
              <a:t>Nunavut’s very own women entrepreneurs network! Inuit Women’s Business Network</a:t>
            </a:r>
            <a:r>
              <a:rPr lang="en-US" sz="1400" b="1" dirty="0">
                <a:solidFill>
                  <a:schemeClr val="dk1"/>
                </a:solidFill>
              </a:rPr>
              <a:t> - </a:t>
            </a:r>
            <a:r>
              <a:rPr lang="en-US" sz="1400" b="1" u="sng" dirty="0">
                <a:solidFill>
                  <a:schemeClr val="dk1"/>
                </a:solidFill>
                <a:hlinkClick r:id="rId3">
                  <a:extLst>
                    <a:ext uri="{A12FA001-AC4F-418D-AE19-62706E023703}">
                      <ahyp:hlinkClr xmlns:ahyp="http://schemas.microsoft.com/office/drawing/2018/hyperlinkcolor" val="tx"/>
                    </a:ext>
                  </a:extLst>
                </a:hlinkClick>
              </a:rPr>
              <a:t>https://www.pauktuutit.ca/iwbn/</a:t>
            </a:r>
            <a:endParaRPr lang="en-US" sz="1400" b="1" dirty="0">
              <a:solidFill>
                <a:schemeClr val="dk1"/>
              </a:solidFill>
            </a:endParaRPr>
          </a:p>
          <a:p>
            <a:pPr marL="0" lvl="0" indent="0" algn="l" rtl="0">
              <a:spcBef>
                <a:spcPts val="0"/>
              </a:spcBef>
              <a:spcAft>
                <a:spcPts val="0"/>
              </a:spcAft>
              <a:buClr>
                <a:schemeClr val="dk1"/>
              </a:buClr>
              <a:buSzPts val="1100"/>
              <a:buFont typeface="Arial"/>
              <a:buNone/>
            </a:pPr>
            <a:endParaRPr lang="en-US" sz="1400" b="1" dirty="0">
              <a:solidFill>
                <a:schemeClr val="dk1"/>
              </a:solidFill>
            </a:endParaRPr>
          </a:p>
          <a:p>
            <a:pPr marL="0" lvl="0" indent="0" algn="l" rtl="0">
              <a:spcBef>
                <a:spcPts val="0"/>
              </a:spcBef>
              <a:spcAft>
                <a:spcPts val="0"/>
              </a:spcAft>
              <a:buClr>
                <a:schemeClr val="dk1"/>
              </a:buClr>
              <a:buSzPts val="1100"/>
              <a:buFont typeface="Arial"/>
              <a:buNone/>
            </a:pPr>
            <a:r>
              <a:rPr lang="en-US" sz="1400" b="1" dirty="0">
                <a:solidFill>
                  <a:schemeClr val="dk1"/>
                </a:solidFill>
              </a:rPr>
              <a:t>Video - </a:t>
            </a:r>
            <a:r>
              <a:rPr lang="en-US" sz="1400" b="1" u="sng" dirty="0">
                <a:solidFill>
                  <a:schemeClr val="dk1"/>
                </a:solidFill>
                <a:hlinkClick r:id="rId4">
                  <a:extLst>
                    <a:ext uri="{A12FA001-AC4F-418D-AE19-62706E023703}">
                      <ahyp:hlinkClr xmlns:ahyp="http://schemas.microsoft.com/office/drawing/2018/hyperlinkcolor" val="tx"/>
                    </a:ext>
                  </a:extLst>
                </a:hlinkClick>
              </a:rPr>
              <a:t>https://www.youtube.com/watch?v=B_eyHW217aE&amp;list=PLDfdlBuY3qekOX8zKczXBdZ8bu__zsmn0</a:t>
            </a:r>
            <a:endParaRPr lang="en-US" sz="1400" b="1" dirty="0">
              <a:solidFill>
                <a:schemeClr val="dk1"/>
              </a:solidFill>
            </a:endParaRPr>
          </a:p>
          <a:p>
            <a:pPr marL="0" lvl="0" indent="0" algn="l" rtl="0">
              <a:spcBef>
                <a:spcPts val="0"/>
              </a:spcBef>
              <a:spcAft>
                <a:spcPts val="0"/>
              </a:spcAft>
              <a:buClr>
                <a:schemeClr val="dk1"/>
              </a:buClr>
              <a:buFont typeface="Arial"/>
              <a:buNone/>
            </a:pPr>
            <a:endParaRPr lang="en-US" sz="1400" b="1" dirty="0">
              <a:solidFill>
                <a:schemeClr val="dk1"/>
              </a:solidFill>
            </a:endParaRP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400174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400" b="1" dirty="0"/>
              <a:t>Say to Group:</a:t>
            </a:r>
            <a:r>
              <a:rPr lang="en-US" sz="1400" dirty="0"/>
              <a:t> Resources are limited the further north and away from any city </a:t>
            </a:r>
            <a:r>
              <a:rPr lang="en-US" sz="1400" dirty="0" err="1"/>
              <a:t>centre</a:t>
            </a:r>
            <a:r>
              <a:rPr lang="en-US" sz="1400" dirty="0"/>
              <a:t> you go.  Yet they are necessary for your business.  It is important to be creative and also have a clear sense of what all the resources are available to you for quick access, to help you make quick or important decision.  </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416163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r>
              <a:rPr lang="en-US" sz="1400" b="1" dirty="0"/>
              <a:t>Say to Group: </a:t>
            </a:r>
            <a:r>
              <a:rPr lang="en-US" sz="1400" dirty="0">
                <a:solidFill>
                  <a:schemeClr val="dk1"/>
                </a:solidFill>
              </a:rPr>
              <a:t>as you already know, material resources are in short supply in the North, hard to get a hold of or expensive. Also, other support is a challenge, like childcare, a mentor to call up when you have all kinds of questions, or a quiet space to take a business call. </a:t>
            </a:r>
          </a:p>
          <a:p>
            <a:pPr marL="0" lvl="0" indent="0" algn="l" rtl="0">
              <a:spcBef>
                <a:spcPts val="0"/>
              </a:spcBef>
              <a:spcAft>
                <a:spcPts val="0"/>
              </a:spcAft>
              <a:buSzPts val="1800"/>
              <a:buNone/>
            </a:pPr>
            <a:r>
              <a:rPr lang="en-US" sz="1400" dirty="0">
                <a:solidFill>
                  <a:schemeClr val="dk1"/>
                </a:solidFill>
              </a:rPr>
              <a:t> </a:t>
            </a:r>
            <a:endParaRPr lang="en-US" sz="1400" b="1" dirty="0">
              <a:solidFill>
                <a:schemeClr val="dk1"/>
              </a:solidFill>
            </a:endParaRPr>
          </a:p>
          <a:p>
            <a:pPr marL="0" lvl="0" indent="0" algn="l" rtl="0">
              <a:spcBef>
                <a:spcPts val="0"/>
              </a:spcBef>
              <a:spcAft>
                <a:spcPts val="0"/>
              </a:spcAft>
              <a:buSzPts val="1800"/>
              <a:buNone/>
            </a:pPr>
            <a:r>
              <a:rPr lang="en-US" sz="1400" b="1" dirty="0">
                <a:solidFill>
                  <a:schemeClr val="dk1"/>
                </a:solidFill>
              </a:rPr>
              <a:t>Notes to Deliverer:</a:t>
            </a:r>
            <a:r>
              <a:rPr lang="en-US" sz="1400" dirty="0">
                <a:solidFill>
                  <a:schemeClr val="dk1"/>
                </a:solidFill>
              </a:rPr>
              <a:t> What other challenges can participants think of here?  Ask them: How do you make sure you know who to call or where to look when you need support or something? Other challenges you should raise:</a:t>
            </a:r>
            <a:r>
              <a:rPr lang="en-US" sz="1400" dirty="0"/>
              <a:t> </a:t>
            </a:r>
            <a:r>
              <a:rPr lang="en-US" sz="1400" dirty="0">
                <a:highlight>
                  <a:srgbClr val="FFFFFF"/>
                </a:highlight>
                <a:latin typeface="Roboto"/>
                <a:ea typeface="Roboto"/>
                <a:cs typeface="Roboto"/>
                <a:sym typeface="Roboto"/>
              </a:rPr>
              <a:t>there will be situations where someone is in a position to help you but they have an attitude and don’t want to. You may feel at their mercy. What do you do?  Possible solutions: look to ask someone else in that same organization for help or even call the head office in Iqaluit to get help.</a:t>
            </a:r>
          </a:p>
          <a:p>
            <a:pPr marL="0" lvl="0" indent="0" algn="l" rtl="0">
              <a:spcBef>
                <a:spcPts val="0"/>
              </a:spcBef>
              <a:spcAft>
                <a:spcPts val="0"/>
              </a:spcAft>
              <a:buClr>
                <a:schemeClr val="dk1"/>
              </a:buClr>
              <a:buSzPts val="1800"/>
              <a:buFont typeface="Arial"/>
              <a:buNone/>
            </a:pPr>
            <a:r>
              <a:rPr lang="en-US" sz="1400" dirty="0">
                <a:solidFill>
                  <a:schemeClr val="dk1"/>
                </a:solidFill>
              </a:rPr>
              <a:t>Included is a handout of resources to help you with different areas of your business. </a:t>
            </a:r>
            <a:endParaRPr lang="en-US" sz="1400" dirty="0">
              <a:highlight>
                <a:srgbClr val="FFFFFF"/>
              </a:highlight>
              <a:latin typeface="Roboto"/>
              <a:ea typeface="Roboto"/>
              <a:cs typeface="Roboto"/>
              <a:sym typeface="Roboto"/>
            </a:endParaRPr>
          </a:p>
          <a:p>
            <a:pPr marL="0" lvl="0" indent="0" algn="l" rtl="0">
              <a:spcBef>
                <a:spcPts val="0"/>
              </a:spcBef>
              <a:spcAft>
                <a:spcPts val="0"/>
              </a:spcAft>
              <a:buSzPts val="1800"/>
              <a:buNone/>
            </a:pPr>
            <a:endParaRPr lang="en-US" sz="1400" dirty="0">
              <a:solidFill>
                <a:schemeClr val="dk1"/>
              </a:solidFill>
            </a:endParaRP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49343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0" indent="0" algn="l" rtl="0">
              <a:spcBef>
                <a:spcPts val="0"/>
              </a:spcBef>
              <a:spcAft>
                <a:spcPts val="0"/>
              </a:spcAft>
              <a:buClr>
                <a:schemeClr val="dk1"/>
              </a:buClr>
              <a:buFont typeface="Arial"/>
              <a:buNone/>
            </a:pPr>
            <a:r>
              <a:rPr lang="en-US" sz="1400" b="1" dirty="0">
                <a:solidFill>
                  <a:schemeClr val="dk1"/>
                </a:solidFill>
              </a:rPr>
              <a:t>Notes to Deliverer: </a:t>
            </a:r>
            <a:r>
              <a:rPr lang="en-US" sz="1400" dirty="0">
                <a:solidFill>
                  <a:schemeClr val="dk1"/>
                </a:solidFill>
              </a:rPr>
              <a:t>collaborating or working together is the best way to share and provide access to resources; everyone can benefit.  </a:t>
            </a:r>
          </a:p>
          <a:p>
            <a:pPr marL="0" lvl="0" indent="0" algn="l" rtl="0">
              <a:spcBef>
                <a:spcPts val="0"/>
              </a:spcBef>
              <a:spcAft>
                <a:spcPts val="0"/>
              </a:spcAft>
              <a:buClr>
                <a:schemeClr val="dk1"/>
              </a:buClr>
              <a:buFont typeface="Arial"/>
              <a:buNone/>
            </a:pPr>
            <a:r>
              <a:rPr lang="en-US" sz="1400" dirty="0">
                <a:solidFill>
                  <a:schemeClr val="dk1"/>
                </a:solidFill>
              </a:rPr>
              <a:t>For the second bullet: let them know that it is important to have the names and numbers of the local economic development officer or </a:t>
            </a:r>
            <a:r>
              <a:rPr lang="en-US" sz="1400" dirty="0">
                <a:highlight>
                  <a:srgbClr val="FFFFFF"/>
                </a:highlight>
              </a:rPr>
              <a:t> senior admin officer, the regional Inuit organizations that fund businesses, etc. It’s important to start a relationship with these people as well, so they know you.</a:t>
            </a:r>
            <a:endParaRPr lang="en-US" sz="1400" dirty="0"/>
          </a:p>
          <a:p>
            <a:pPr marL="0" lvl="0" indent="0" algn="l" rtl="0">
              <a:spcBef>
                <a:spcPts val="0"/>
              </a:spcBef>
              <a:spcAft>
                <a:spcPts val="0"/>
              </a:spcAft>
              <a:buClr>
                <a:schemeClr val="dk1"/>
              </a:buClr>
              <a:buFont typeface="Arial"/>
              <a:buNone/>
            </a:pPr>
            <a:r>
              <a:rPr lang="en-US" sz="1400" dirty="0">
                <a:solidFill>
                  <a:schemeClr val="dk1"/>
                </a:solidFill>
              </a:rPr>
              <a:t>As an example of thinking outside of the box: What are some creative ways for example you could share a space (which are in short supply or expensive) with others if you need it?  Or find funding (on your own to together with others) for things you need that aren’t available in your community? Maybe the group doesn’t have the answer right away, but it’s something for them to consider.</a:t>
            </a:r>
          </a:p>
          <a:p>
            <a:pPr marL="0" lvl="0" indent="0" algn="l" rtl="0">
              <a:lnSpc>
                <a:spcPct val="107916"/>
              </a:lnSpc>
              <a:spcBef>
                <a:spcPts val="0"/>
              </a:spcBef>
              <a:spcAft>
                <a:spcPts val="0"/>
              </a:spcAft>
              <a:buClr>
                <a:schemeClr val="dk1"/>
              </a:buClr>
              <a:buSzPts val="1100"/>
              <a:buFont typeface="Arial"/>
              <a:buNone/>
            </a:pPr>
            <a:endParaRPr lang="en-US" sz="1400" b="1" dirty="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n-US" sz="1400" b="1" dirty="0">
                <a:solidFill>
                  <a:schemeClr val="dk1"/>
                </a:solidFill>
              </a:rPr>
              <a:t>Resources Available:</a:t>
            </a:r>
          </a:p>
          <a:p>
            <a:pPr marL="0" lvl="0" indent="0" algn="l" rtl="0">
              <a:lnSpc>
                <a:spcPct val="107916"/>
              </a:lnSpc>
              <a:spcBef>
                <a:spcPts val="800"/>
              </a:spcBef>
              <a:spcAft>
                <a:spcPts val="0"/>
              </a:spcAft>
              <a:buClr>
                <a:schemeClr val="dk1"/>
              </a:buClr>
              <a:buSzPts val="1100"/>
              <a:buFont typeface="Arial"/>
              <a:buNone/>
            </a:pPr>
            <a:r>
              <a:rPr lang="en-US" sz="1400" b="1" dirty="0">
                <a:solidFill>
                  <a:schemeClr val="dk1"/>
                </a:solidFill>
              </a:rPr>
              <a:t>Okpik Consulting - </a:t>
            </a:r>
            <a:r>
              <a:rPr lang="en-US" sz="1400" b="1" u="sng" dirty="0">
                <a:solidFill>
                  <a:srgbClr val="1155CC"/>
                </a:solidFill>
                <a:hlinkClick r:id="rId3">
                  <a:extLst>
                    <a:ext uri="{A12FA001-AC4F-418D-AE19-62706E023703}">
                      <ahyp:hlinkClr xmlns:ahyp="http://schemas.microsoft.com/office/drawing/2018/hyperlinkcolor" val="tx"/>
                    </a:ext>
                  </a:extLst>
                </a:hlinkClick>
              </a:rPr>
              <a:t>http://okpikconsulting.ca/</a:t>
            </a:r>
            <a:endParaRPr lang="en-US" sz="1400" b="1" dirty="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n-US" sz="1400" b="1" dirty="0">
                <a:solidFill>
                  <a:schemeClr val="dk1"/>
                </a:solidFill>
              </a:rPr>
              <a:t>Canadian Indigenous Business Development Resources</a:t>
            </a:r>
          </a:p>
          <a:p>
            <a:pPr marL="0" lvl="0" indent="0" algn="l" rtl="0">
              <a:lnSpc>
                <a:spcPct val="107916"/>
              </a:lnSpc>
              <a:spcBef>
                <a:spcPts val="800"/>
              </a:spcBef>
              <a:spcAft>
                <a:spcPts val="800"/>
              </a:spcAft>
              <a:buClr>
                <a:schemeClr val="dk1"/>
              </a:buClr>
              <a:buSzPts val="1100"/>
              <a:buFont typeface="Arial"/>
              <a:buNone/>
            </a:pPr>
            <a:r>
              <a:rPr lang="en-US" sz="1400" u="sng" dirty="0">
                <a:solidFill>
                  <a:srgbClr val="0000FF"/>
                </a:solidFill>
                <a:hlinkClick r:id="rId4">
                  <a:extLst>
                    <a:ext uri="{A12FA001-AC4F-418D-AE19-62706E023703}">
                      <ahyp:hlinkClr xmlns:ahyp="http://schemas.microsoft.com/office/drawing/2018/hyperlinkcolor" val="tx"/>
                    </a:ext>
                  </a:extLst>
                </a:hlinkClick>
              </a:rPr>
              <a:t>https://www.aadnc-aandc.gc.ca/eng/1100100032796/1100100032800</a:t>
            </a:r>
            <a:endParaRPr lang="en-US" sz="1400" dirty="0">
              <a:solidFill>
                <a:schemeClr val="dk1"/>
              </a:solidFill>
            </a:endParaRP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288527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400" b="1" dirty="0"/>
              <a:t>Notes to the Deliverer:</a:t>
            </a:r>
            <a:r>
              <a:rPr lang="en-US" sz="1400" dirty="0"/>
              <a:t> go over what marketing is, and how very different it might look depending on where you are and what you sell, but that you have always to consider the most effective and economical, and hopefully creative, way to reach as many clients as possible (once you’ve identified who those are!) </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641745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lang="en-US" sz="1400" b="1" dirty="0"/>
              <a:t>Notes to Deliverer: </a:t>
            </a:r>
            <a:r>
              <a:rPr lang="en-US" sz="1400" dirty="0"/>
              <a:t>Go over these challenges and explore them in more detail with the participants (elicit their experience and examples).  Ask them to think of any more challenges around marketing.  Other answers may include: locals may undervalue your product or service, or expect a special price.</a:t>
            </a:r>
          </a:p>
          <a:p>
            <a:pPr marL="0" lvl="0" indent="0" algn="l" rtl="0">
              <a:spcBef>
                <a:spcPts val="0"/>
              </a:spcBef>
              <a:spcAft>
                <a:spcPts val="0"/>
              </a:spcAft>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587023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SzPts val="1800"/>
              <a:buNone/>
            </a:pPr>
            <a:r>
              <a:rPr lang="en-US" sz="1400" b="1" dirty="0"/>
              <a:t>Notes to Deliverer:</a:t>
            </a:r>
            <a:r>
              <a:rPr lang="en-US" sz="1400" dirty="0"/>
              <a:t> Go through the list of solutions and invite people to come up with others based on their experience.</a:t>
            </a:r>
          </a:p>
          <a:p>
            <a:pPr marL="0" lvl="0" indent="0" algn="l" rtl="0">
              <a:spcBef>
                <a:spcPts val="0"/>
              </a:spcBef>
              <a:spcAft>
                <a:spcPts val="0"/>
              </a:spcAft>
              <a:buSzPts val="1800"/>
              <a:buNone/>
            </a:pPr>
            <a:r>
              <a:rPr lang="en-US" sz="1400" dirty="0"/>
              <a:t>Other examples could include, and you can mention: put time into strong relationships with possible suppliers and partners (in the north and south) - share your story and vision with them, and others, often!; attend public events; take lots of photos and videos and share them.  </a:t>
            </a:r>
          </a:p>
          <a:p>
            <a:pPr marL="0" lvl="0" indent="0" algn="l" rtl="0">
              <a:spcBef>
                <a:spcPts val="0"/>
              </a:spcBef>
              <a:spcAft>
                <a:spcPts val="0"/>
              </a:spcAft>
              <a:buSzPts val="1800"/>
              <a:buNone/>
            </a:pPr>
            <a:endParaRPr lang="en-US" sz="1400" dirty="0"/>
          </a:p>
          <a:p>
            <a:pPr marL="0" lvl="0" indent="0" algn="l" rtl="0">
              <a:spcBef>
                <a:spcPts val="0"/>
              </a:spcBef>
              <a:spcAft>
                <a:spcPts val="0"/>
              </a:spcAft>
              <a:buSzPts val="1800"/>
              <a:buNone/>
            </a:pPr>
            <a:r>
              <a:rPr lang="en-US" sz="1400" b="1" dirty="0"/>
              <a:t>Resources from </a:t>
            </a:r>
            <a:r>
              <a:rPr lang="en-US" sz="1400" b="1" dirty="0" err="1"/>
              <a:t>Pauktuutit</a:t>
            </a:r>
            <a:r>
              <a:rPr lang="en-US" sz="1400" b="1" dirty="0"/>
              <a:t>:</a:t>
            </a:r>
          </a:p>
          <a:p>
            <a:pPr marL="0" lvl="0" indent="0" algn="l" rtl="0">
              <a:spcBef>
                <a:spcPts val="0"/>
              </a:spcBef>
              <a:spcAft>
                <a:spcPts val="0"/>
              </a:spcAft>
              <a:buSzPts val="1800"/>
              <a:buNone/>
            </a:pPr>
            <a:r>
              <a:rPr lang="en-US" sz="1400" dirty="0"/>
              <a:t>Marketing - </a:t>
            </a:r>
            <a:r>
              <a:rPr lang="en-US" sz="1200" u="sng" dirty="0">
                <a:solidFill>
                  <a:schemeClr val="hlink"/>
                </a:solidFill>
                <a:hlinkClick r:id="rId3"/>
              </a:rPr>
              <a:t>https://www.pauktuutit.ca/iwbn/resources/using-facebook-and-etsy-for-business/</a:t>
            </a:r>
            <a:endParaRPr lang="en-US" sz="1400" dirty="0"/>
          </a:p>
          <a:p>
            <a:pPr marL="0" lvl="0" indent="0" algn="l" rtl="0">
              <a:spcBef>
                <a:spcPts val="0"/>
              </a:spcBef>
              <a:spcAft>
                <a:spcPts val="0"/>
              </a:spcAft>
              <a:buNone/>
            </a:pPr>
            <a:endParaRPr lang="en-US" sz="1400" dirty="0">
              <a:solidFill>
                <a:schemeClr val="dk1"/>
              </a:solidFill>
              <a:latin typeface="+mn-lt"/>
              <a:ea typeface="Calibri"/>
              <a:cs typeface="Calibri"/>
              <a:sym typeface="Calibri"/>
            </a:endParaRP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007960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31626" rtl="0" eaLnBrk="1" fontAlgn="auto" latinLnBrk="0" hangingPunct="1">
              <a:lnSpc>
                <a:spcPct val="100000"/>
              </a:lnSpc>
              <a:spcBef>
                <a:spcPts val="0"/>
              </a:spcBef>
              <a:spcAft>
                <a:spcPts val="0"/>
              </a:spcAft>
              <a:buClrTx/>
              <a:buSzPts val="1800"/>
              <a:buFontTx/>
              <a:buNone/>
              <a:tabLst/>
              <a:defRPr/>
            </a:pPr>
            <a:r>
              <a:rPr lang="en-US" sz="1400" b="1" dirty="0"/>
              <a:t>Notes to Deliverer:</a:t>
            </a:r>
            <a:r>
              <a:rPr lang="en-US" sz="1400" dirty="0"/>
              <a:t> These are special times that affect us all differently depending on the type of service or goods we sell, or our personal circumstances and where we live. But we are all affected. The most important thing is to be creative and see this as an opportunity to do things better, and differently, or more creatively in your business, family and at home.  </a:t>
            </a:r>
          </a:p>
          <a:p>
            <a:pPr marL="0" lvl="0" indent="0" algn="l" rtl="0">
              <a:spcBef>
                <a:spcPts val="0"/>
              </a:spcBef>
              <a:spcAft>
                <a:spcPts val="0"/>
              </a:spcAft>
              <a:buSzPts val="1800"/>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018978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lang="en-US" sz="1400" b="1" dirty="0"/>
              <a:t>Notes to Deliverer:</a:t>
            </a:r>
            <a:r>
              <a:rPr lang="en-US" sz="1400" dirty="0"/>
              <a:t> explore these and any other examples with participants. Have them share examples.</a:t>
            </a:r>
          </a:p>
          <a:p>
            <a:pPr marL="0" lvl="0" indent="0" algn="l" rtl="0">
              <a:spcBef>
                <a:spcPts val="0"/>
              </a:spcBef>
              <a:spcAft>
                <a:spcPts val="0"/>
              </a:spcAft>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16835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r>
              <a:rPr lang="en-US" sz="1400" b="1" dirty="0"/>
              <a:t>Say to Group</a:t>
            </a:r>
            <a:r>
              <a:rPr lang="en-US" sz="1400" dirty="0"/>
              <a:t>: There are many aspects to doing business, that you may already have experienced first-hand, that are especially challenging when doing business in the North.  It takes creativity, determination, courage and learning and being inspired from your Northern business peers, to overcome these.</a:t>
            </a:r>
          </a:p>
          <a:p>
            <a:pPr marL="0" lvl="0" indent="0" algn="l" rtl="0">
              <a:spcBef>
                <a:spcPts val="0"/>
              </a:spcBef>
              <a:spcAft>
                <a:spcPts val="0"/>
              </a:spcAft>
              <a:buSzPts val="1800"/>
              <a:buNone/>
            </a:pPr>
            <a:r>
              <a:rPr lang="en-US" sz="1400" dirty="0"/>
              <a:t>For each of the above areas of business, we will spend some time identifying the challenges, and then we’ll explore and work together to come up with some solutions that can help you overcome them. We will propose some resources as part of the workshop. </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445230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lgn="l" rtl="0">
              <a:spcBef>
                <a:spcPts val="0"/>
              </a:spcBef>
              <a:spcAft>
                <a:spcPts val="0"/>
              </a:spcAft>
              <a:buNone/>
            </a:pPr>
            <a:r>
              <a:rPr lang="en-US" sz="1400" b="1" dirty="0"/>
              <a:t>Say to Group: </a:t>
            </a:r>
            <a:r>
              <a:rPr lang="en-US" sz="1400" dirty="0"/>
              <a:t>you can’t run your business successfully or manage these difficult times if you are struggling with stress, violence, mental health or family health issues. It’s ok to take time to tend to this, and let your clients know that you are doing so, and that you wish that for them as well.</a:t>
            </a:r>
          </a:p>
          <a:p>
            <a:pPr marL="0" lvl="0" indent="0" algn="l" rtl="0">
              <a:spcBef>
                <a:spcPts val="0"/>
              </a:spcBef>
              <a:spcAft>
                <a:spcPts val="0"/>
              </a:spcAft>
              <a:buNone/>
            </a:pPr>
            <a:endParaRPr lang="en-US" sz="1400" b="1" dirty="0"/>
          </a:p>
          <a:p>
            <a:pPr marL="0" lvl="0" indent="0" algn="l" rtl="0">
              <a:spcBef>
                <a:spcPts val="0"/>
              </a:spcBef>
              <a:spcAft>
                <a:spcPts val="0"/>
              </a:spcAft>
              <a:buNone/>
            </a:pPr>
            <a:r>
              <a:rPr lang="en-US" sz="1400" b="1" dirty="0"/>
              <a:t>Notes to Deliverer:</a:t>
            </a:r>
            <a:r>
              <a:rPr lang="en-US" sz="1400" dirty="0"/>
              <a:t> Elicit some examples of things they might do right now while things are slow, to do from home around Business Development and their business:</a:t>
            </a:r>
            <a:r>
              <a:rPr lang="en-US" sz="1400" dirty="0">
                <a:solidFill>
                  <a:srgbClr val="3C4043"/>
                </a:solidFill>
                <a:highlight>
                  <a:srgbClr val="FFFFFF"/>
                </a:highlight>
              </a:rPr>
              <a:t> </a:t>
            </a:r>
            <a:r>
              <a:rPr lang="en-US" sz="1400" dirty="0">
                <a:highlight>
                  <a:srgbClr val="FFFFFF"/>
                </a:highlight>
              </a:rPr>
              <a:t>website and comms materials, online research, sourcing/ordering of resources, designing products. It would be wise to use any available time now working on these things until the pandemic settles down.</a:t>
            </a:r>
            <a:endParaRPr lang="en-US" sz="1400" dirty="0"/>
          </a:p>
          <a:p>
            <a:pPr marL="0" lvl="0" indent="0" algn="l" rtl="0">
              <a:spcBef>
                <a:spcPts val="0"/>
              </a:spcBef>
              <a:spcAft>
                <a:spcPts val="0"/>
              </a:spcAft>
              <a:buNone/>
            </a:pPr>
            <a:r>
              <a:rPr lang="en-US" sz="1400" dirty="0"/>
              <a:t>Refer them to the Resource Handout included. Go over some of the options out there. There is some temporary help from territorial and federal governments</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b="1" dirty="0"/>
              <a:t>Resources:</a:t>
            </a:r>
          </a:p>
          <a:p>
            <a:pPr marL="0" lvl="0" indent="0" algn="l" rtl="0">
              <a:spcBef>
                <a:spcPts val="0"/>
              </a:spcBef>
              <a:spcAft>
                <a:spcPts val="0"/>
              </a:spcAft>
              <a:buNone/>
            </a:pPr>
            <a:r>
              <a:rPr lang="en-US" sz="1400" dirty="0"/>
              <a:t>ITK (Inuit </a:t>
            </a:r>
            <a:r>
              <a:rPr lang="en-US" sz="1400" dirty="0" err="1"/>
              <a:t>Tapiriit</a:t>
            </a:r>
            <a:r>
              <a:rPr lang="en-US" sz="1400" dirty="0"/>
              <a:t> </a:t>
            </a:r>
            <a:r>
              <a:rPr lang="en-US" sz="1400" dirty="0" err="1"/>
              <a:t>Kanatami</a:t>
            </a:r>
            <a:r>
              <a:rPr lang="en-US" sz="1400" dirty="0"/>
              <a:t>) resources page for COVID19: </a:t>
            </a:r>
            <a:r>
              <a:rPr lang="en-US" sz="1400" u="sng" dirty="0">
                <a:solidFill>
                  <a:schemeClr val="hlink"/>
                </a:solidFill>
                <a:hlinkClick r:id="rId3"/>
              </a:rPr>
              <a:t>https://www.itk.ca/what-we-do/covid19/</a:t>
            </a:r>
            <a:r>
              <a:rPr lang="en-US" sz="1400" dirty="0"/>
              <a:t> (includes CERB and other help)</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solidFill>
                  <a:schemeClr val="dk1"/>
                </a:solidFill>
              </a:rPr>
              <a:t>One-stop online shop for Nunavut services, goods and experiences: </a:t>
            </a:r>
            <a:r>
              <a:rPr lang="en-US" sz="1400" u="sng" dirty="0">
                <a:solidFill>
                  <a:schemeClr val="hlink"/>
                </a:solidFill>
                <a:hlinkClick r:id="rId4"/>
              </a:rPr>
              <a:t>www.ShopNunavut.ca</a:t>
            </a:r>
            <a:endParaRPr lang="en-US" sz="1400" dirty="0"/>
          </a:p>
          <a:p>
            <a:pPr marL="0" lvl="0" indent="0" algn="l" rtl="0">
              <a:spcBef>
                <a:spcPts val="0"/>
              </a:spcBef>
              <a:spcAft>
                <a:spcPts val="0"/>
              </a:spcAft>
              <a:buNone/>
            </a:pPr>
            <a:r>
              <a:rPr lang="en-US" sz="1400" dirty="0"/>
              <a:t> </a:t>
            </a:r>
          </a:p>
          <a:p>
            <a:pPr marL="0" lvl="0" indent="0" algn="l" rtl="0">
              <a:lnSpc>
                <a:spcPct val="107916"/>
              </a:lnSpc>
              <a:spcBef>
                <a:spcPts val="0"/>
              </a:spcBef>
              <a:spcAft>
                <a:spcPts val="0"/>
              </a:spcAft>
              <a:buClr>
                <a:schemeClr val="dk1"/>
              </a:buClr>
              <a:buSzPts val="1100"/>
              <a:buFont typeface="Arial"/>
              <a:buNone/>
            </a:pPr>
            <a:r>
              <a:rPr lang="en-US" sz="1400" dirty="0">
                <a:solidFill>
                  <a:schemeClr val="dk1"/>
                </a:solidFill>
              </a:rPr>
              <a:t>National Aboriginal Capital Corporations: </a:t>
            </a:r>
            <a:r>
              <a:rPr lang="en-US" sz="1400" u="sng" dirty="0">
                <a:solidFill>
                  <a:srgbClr val="0000FF"/>
                </a:solidFill>
                <a:hlinkClick r:id="rId5">
                  <a:extLst>
                    <a:ext uri="{A12FA001-AC4F-418D-AE19-62706E023703}">
                      <ahyp:hlinkClr xmlns:ahyp="http://schemas.microsoft.com/office/drawing/2018/hyperlinkcolor" val="tx"/>
                    </a:ext>
                  </a:extLst>
                </a:hlinkClick>
              </a:rPr>
              <a:t>https://nacca.ca/</a:t>
            </a:r>
            <a:endParaRPr lang="en-US" sz="1400" dirty="0"/>
          </a:p>
          <a:p>
            <a:pPr marL="0" lvl="0" indent="0" algn="l" rtl="0">
              <a:lnSpc>
                <a:spcPct val="107916"/>
              </a:lnSpc>
              <a:spcBef>
                <a:spcPts val="800"/>
              </a:spcBef>
              <a:spcAft>
                <a:spcPts val="0"/>
              </a:spcAft>
              <a:buNone/>
            </a:pPr>
            <a:r>
              <a:rPr lang="en-US" sz="1400" dirty="0" err="1">
                <a:solidFill>
                  <a:schemeClr val="dk1"/>
                </a:solidFill>
              </a:rPr>
              <a:t>Futurpreneur</a:t>
            </a:r>
            <a:r>
              <a:rPr lang="en-US" sz="1400" dirty="0">
                <a:solidFill>
                  <a:schemeClr val="dk1"/>
                </a:solidFill>
              </a:rPr>
              <a:t> Canada: </a:t>
            </a:r>
            <a:r>
              <a:rPr lang="en-US" sz="1400" u="sng" dirty="0">
                <a:solidFill>
                  <a:srgbClr val="1155CC"/>
                </a:solidFill>
                <a:hlinkClick r:id="rId6">
                  <a:extLst>
                    <a:ext uri="{A12FA001-AC4F-418D-AE19-62706E023703}">
                      <ahyp:hlinkClr xmlns:ahyp="http://schemas.microsoft.com/office/drawing/2018/hyperlinkcolor" val="tx"/>
                    </a:ext>
                  </a:extLst>
                </a:hlinkClick>
              </a:rPr>
              <a:t>https://www.futurpreneur.ca/en/</a:t>
            </a:r>
            <a:endParaRPr lang="en-US" sz="1400" dirty="0"/>
          </a:p>
          <a:p>
            <a:pPr marL="0" lvl="0" indent="0" algn="l" rtl="0">
              <a:lnSpc>
                <a:spcPct val="107916"/>
              </a:lnSpc>
              <a:spcBef>
                <a:spcPts val="800"/>
              </a:spcBef>
              <a:spcAft>
                <a:spcPts val="0"/>
              </a:spcAft>
              <a:buNone/>
            </a:pPr>
            <a:endParaRPr lang="en-US" sz="1400" dirty="0"/>
          </a:p>
          <a:p>
            <a:pPr marL="0" lvl="0" indent="0" algn="l" rtl="0">
              <a:lnSpc>
                <a:spcPct val="107916"/>
              </a:lnSpc>
              <a:spcBef>
                <a:spcPts val="800"/>
              </a:spcBef>
              <a:spcAft>
                <a:spcPts val="0"/>
              </a:spcAft>
              <a:buNone/>
            </a:pPr>
            <a:endParaRPr lang="en-US" sz="1400" b="1" dirty="0">
              <a:solidFill>
                <a:schemeClr val="dk1"/>
              </a:solidFill>
            </a:endParaRPr>
          </a:p>
          <a:p>
            <a:pPr marL="0" lvl="0" indent="0" algn="l" rtl="0">
              <a:lnSpc>
                <a:spcPct val="107916"/>
              </a:lnSpc>
              <a:spcBef>
                <a:spcPts val="800"/>
              </a:spcBef>
              <a:spcAft>
                <a:spcPts val="0"/>
              </a:spcAft>
              <a:buNone/>
            </a:pPr>
            <a:endParaRPr lang="en-US" sz="1400" b="1" dirty="0">
              <a:solidFill>
                <a:schemeClr val="dk1"/>
              </a:solidFill>
            </a:endParaRPr>
          </a:p>
          <a:p>
            <a:pPr marL="0" lvl="0" indent="0" algn="l" rtl="0">
              <a:lnSpc>
                <a:spcPct val="107916"/>
              </a:lnSpc>
              <a:spcBef>
                <a:spcPts val="800"/>
              </a:spcBef>
              <a:spcAft>
                <a:spcPts val="800"/>
              </a:spcAft>
              <a:buNone/>
            </a:pPr>
            <a:endParaRPr lang="en-US" sz="1400" b="1" dirty="0">
              <a:solidFill>
                <a:schemeClr val="dk1"/>
              </a:solidFill>
            </a:endParaRPr>
          </a:p>
          <a:p>
            <a:pPr marL="0" lvl="0" indent="0" algn="l" rtl="0">
              <a:spcBef>
                <a:spcPts val="0"/>
              </a:spcBef>
              <a:spcAft>
                <a:spcPts val="0"/>
              </a:spcAft>
              <a:buNone/>
            </a:pPr>
            <a:endParaRPr lang="en-US" sz="1400" dirty="0">
              <a:solidFill>
                <a:schemeClr val="dk1"/>
              </a:solidFill>
              <a:latin typeface="+mn-lt"/>
              <a:ea typeface="Calibri"/>
              <a:cs typeface="Calibri"/>
              <a:sym typeface="Calibri"/>
            </a:endParaRP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4286875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028678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60898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r>
              <a:rPr lang="en-US" sz="1100" b="1" dirty="0"/>
              <a:t>Notes to Deliverer:</a:t>
            </a:r>
            <a:r>
              <a:rPr lang="en-US" sz="1100" dirty="0"/>
              <a:t> </a:t>
            </a:r>
            <a:r>
              <a:rPr lang="en-US" sz="1200" dirty="0"/>
              <a:t>Go over these points with participants. Explain that no matter where you are doing business, a plan is important. </a:t>
            </a:r>
          </a:p>
          <a:p>
            <a:pPr marL="0" lvl="0" indent="0" algn="l" rtl="0">
              <a:spcBef>
                <a:spcPts val="0"/>
              </a:spcBef>
              <a:spcAft>
                <a:spcPts val="0"/>
              </a:spcAft>
              <a:buSzPts val="1800"/>
              <a:buNone/>
            </a:pPr>
            <a:r>
              <a:rPr lang="en-US" sz="1200" dirty="0"/>
              <a:t>Explain that it is typically </a:t>
            </a:r>
            <a:r>
              <a:rPr lang="en-US" sz="1200" dirty="0">
                <a:solidFill>
                  <a:schemeClr val="dk1"/>
                </a:solidFill>
              </a:rPr>
              <a:t>a 5-20 page document with a specific outline and sections. Emphasize that it</a:t>
            </a:r>
          </a:p>
          <a:p>
            <a:pPr marL="457200" lvl="0" indent="-317500" algn="l" rtl="0">
              <a:spcBef>
                <a:spcPts val="0"/>
              </a:spcBef>
              <a:spcAft>
                <a:spcPts val="0"/>
              </a:spcAft>
              <a:buClr>
                <a:schemeClr val="dk1"/>
              </a:buClr>
              <a:buSzPts val="1400"/>
              <a:buChar char="●"/>
            </a:pPr>
            <a:r>
              <a:rPr lang="en-US" sz="1200" dirty="0">
                <a:solidFill>
                  <a:schemeClr val="dk1"/>
                </a:solidFill>
              </a:rPr>
              <a:t>Helps you plan out and see clearly all aspects of your business (how you’re going to market, finance, structure, manage; what resources you need) </a:t>
            </a:r>
          </a:p>
          <a:p>
            <a:pPr marL="457200" lvl="0" indent="-317500" algn="l" rtl="0">
              <a:spcBef>
                <a:spcPts val="0"/>
              </a:spcBef>
              <a:spcAft>
                <a:spcPts val="0"/>
              </a:spcAft>
              <a:buClr>
                <a:schemeClr val="dk1"/>
              </a:buClr>
              <a:buSzPts val="1400"/>
              <a:buChar char="●"/>
            </a:pPr>
            <a:r>
              <a:rPr lang="en-US" sz="1200" dirty="0">
                <a:solidFill>
                  <a:schemeClr val="dk1"/>
                </a:solidFill>
              </a:rPr>
              <a:t>Requires a fair bit of research and number-crunching</a:t>
            </a:r>
          </a:p>
          <a:p>
            <a:pPr marL="457200" lvl="0" indent="-317500" algn="l" rtl="0">
              <a:spcBef>
                <a:spcPts val="0"/>
              </a:spcBef>
              <a:spcAft>
                <a:spcPts val="0"/>
              </a:spcAft>
              <a:buClr>
                <a:schemeClr val="dk1"/>
              </a:buClr>
              <a:buSzPts val="1400"/>
              <a:buFont typeface="Century Schoolbook"/>
              <a:buChar char="●"/>
            </a:pPr>
            <a:r>
              <a:rPr lang="en-US" sz="1200" dirty="0">
                <a:solidFill>
                  <a:schemeClr val="dk1"/>
                </a:solidFill>
              </a:rPr>
              <a:t>A </a:t>
            </a:r>
            <a:r>
              <a:rPr lang="en-US" sz="1200" b="1" dirty="0">
                <a:solidFill>
                  <a:schemeClr val="dk1"/>
                </a:solidFill>
              </a:rPr>
              <a:t>must</a:t>
            </a:r>
            <a:r>
              <a:rPr lang="en-US" sz="1200" dirty="0">
                <a:solidFill>
                  <a:schemeClr val="dk1"/>
                </a:solidFill>
              </a:rPr>
              <a:t> if you want funding or partners</a:t>
            </a:r>
            <a:endParaRPr lang="en-US"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96335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400" b="1" dirty="0"/>
              <a:t>Say to Group: </a:t>
            </a:r>
            <a:r>
              <a:rPr lang="en-US" sz="1400" dirty="0"/>
              <a:t>Don’t be discouraged by the challenges you face with your business. </a:t>
            </a:r>
            <a:r>
              <a:rPr lang="en-US" sz="1400" dirty="0">
                <a:highlight>
                  <a:srgbClr val="FFFFFF"/>
                </a:highlight>
              </a:rPr>
              <a:t>EVERYONE has fears, uncertainties and doubts, especially at the outset of planning phase. Approach this planning phase with courage and confidence and give it an honest try, and you will see results!</a:t>
            </a:r>
          </a:p>
          <a:p>
            <a:pPr marL="0" lvl="0" indent="0" algn="l" rtl="0">
              <a:spcBef>
                <a:spcPts val="0"/>
              </a:spcBef>
              <a:spcAft>
                <a:spcPts val="0"/>
              </a:spcAft>
              <a:buNone/>
            </a:pPr>
            <a:endParaRPr lang="en-US" sz="1400" dirty="0">
              <a:highlight>
                <a:srgbClr val="FFFFFF"/>
              </a:highlight>
            </a:endParaRPr>
          </a:p>
          <a:p>
            <a:pPr marL="0" lvl="0" indent="0" algn="l" rtl="0">
              <a:spcBef>
                <a:spcPts val="0"/>
              </a:spcBef>
              <a:spcAft>
                <a:spcPts val="0"/>
              </a:spcAft>
              <a:buNone/>
            </a:pPr>
            <a:r>
              <a:rPr lang="en-US" sz="1400" b="1" dirty="0"/>
              <a:t>Notes to Deliverer:</a:t>
            </a:r>
            <a:r>
              <a:rPr lang="en-US" sz="1400" dirty="0"/>
              <a:t>  Direct them to the sample Business Plan handout and let them look it over (If so, explain that the Community Profile section is very specific to the North as it helps funders understand the need for the business ).    </a:t>
            </a:r>
          </a:p>
          <a:p>
            <a:pPr marL="0" lvl="0" indent="0" algn="l" rtl="0">
              <a:spcBef>
                <a:spcPts val="0"/>
              </a:spcBef>
              <a:spcAft>
                <a:spcPts val="0"/>
              </a:spcAft>
              <a:buNone/>
            </a:pPr>
            <a:r>
              <a:rPr lang="en-US" sz="1400" dirty="0"/>
              <a:t>Explore each of the typical questions on the slide with the group - prompt them to add in their own questions, their own thoughts and feedback on each bullet point, and explore examples they might know.</a:t>
            </a:r>
          </a:p>
          <a:p>
            <a:pPr marL="0" lvl="0" indent="0" algn="l" rtl="0">
              <a:spcBef>
                <a:spcPts val="0"/>
              </a:spcBef>
              <a:spcAft>
                <a:spcPts val="0"/>
              </a:spcAft>
              <a:buNone/>
            </a:pPr>
            <a:r>
              <a:rPr lang="en-US" sz="1400" dirty="0"/>
              <a:t>Have them add in their own challenges and discuss.</a:t>
            </a:r>
          </a:p>
          <a:p>
            <a:pPr marL="0" lvl="0" indent="0" algn="l" rtl="0">
              <a:spcBef>
                <a:spcPts val="0"/>
              </a:spcBef>
              <a:spcAft>
                <a:spcPts val="0"/>
              </a:spcAft>
              <a:buNone/>
            </a:pPr>
            <a:r>
              <a:rPr lang="en-US" sz="1400" dirty="0"/>
              <a:t>Other challenges might be: writing in English;  having access to a computer to write /internet to send; </a:t>
            </a:r>
          </a:p>
          <a:p>
            <a:pPr marL="0" lvl="0" indent="0" algn="l" rtl="0">
              <a:spcBef>
                <a:spcPts val="0"/>
              </a:spcBef>
              <a:spcAft>
                <a:spcPts val="0"/>
              </a:spcAft>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76677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0" indent="0" algn="l" rtl="0">
              <a:spcBef>
                <a:spcPts val="0"/>
              </a:spcBef>
              <a:spcAft>
                <a:spcPts val="0"/>
              </a:spcAft>
              <a:buNone/>
            </a:pPr>
            <a:r>
              <a:rPr lang="en-US" sz="1400" b="1" dirty="0"/>
              <a:t>Say to Group: </a:t>
            </a:r>
            <a:r>
              <a:rPr lang="en-US" sz="1400" dirty="0"/>
              <a:t>Let’s go over some ways to overcome the challenges around writing a business plan.</a:t>
            </a:r>
          </a:p>
          <a:p>
            <a:pPr marL="0" lvl="0" indent="0" algn="l" rtl="0">
              <a:spcBef>
                <a:spcPts val="0"/>
              </a:spcBef>
              <a:spcAft>
                <a:spcPts val="0"/>
              </a:spcAft>
              <a:buNone/>
            </a:pPr>
            <a:r>
              <a:rPr lang="en-US" sz="1400" dirty="0"/>
              <a:t>These could be either resources available to help you, or creative ways to getting around a challenge.</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b="1" dirty="0"/>
              <a:t>Notes to Deliverer:</a:t>
            </a:r>
            <a:r>
              <a:rPr lang="en-US" sz="1400" dirty="0"/>
              <a:t> Suggested answers, and say this if it doesn’t come up: You can always hire someone to write a business plan - this will cost money unless you can find an organization that can help you, such as </a:t>
            </a:r>
            <a:r>
              <a:rPr lang="en-US" sz="1400" b="1" dirty="0" err="1"/>
              <a:t>Kakivak</a:t>
            </a:r>
            <a:r>
              <a:rPr lang="en-US" sz="1400" dirty="0"/>
              <a:t> and various regional Inuit associations. Maybe a peer or mentor who has already had to write one can help you in exchange for something you can help them with.</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Resources they can access:</a:t>
            </a:r>
          </a:p>
          <a:p>
            <a:pPr marL="0" lvl="0" indent="0" algn="l" rtl="0">
              <a:spcBef>
                <a:spcPts val="0"/>
              </a:spcBef>
              <a:spcAft>
                <a:spcPts val="0"/>
              </a:spcAft>
              <a:buNone/>
            </a:pPr>
            <a:endParaRPr lang="en-US" sz="1400" dirty="0"/>
          </a:p>
          <a:p>
            <a:pPr marL="0" lvl="0" indent="0" algn="l" rtl="0">
              <a:lnSpc>
                <a:spcPct val="107916"/>
              </a:lnSpc>
              <a:spcBef>
                <a:spcPts val="0"/>
              </a:spcBef>
              <a:spcAft>
                <a:spcPts val="0"/>
              </a:spcAft>
              <a:buNone/>
            </a:pPr>
            <a:r>
              <a:rPr lang="en-US" sz="1400" dirty="0" err="1">
                <a:solidFill>
                  <a:schemeClr val="dk1"/>
                </a:solidFill>
              </a:rPr>
              <a:t>Pauktuutit</a:t>
            </a:r>
            <a:r>
              <a:rPr lang="en-US" sz="1400" dirty="0">
                <a:solidFill>
                  <a:schemeClr val="dk1"/>
                </a:solidFill>
              </a:rPr>
              <a:t> Business Plan Template: page 19, English:</a:t>
            </a:r>
            <a:r>
              <a:rPr lang="en-US" sz="1400" dirty="0">
                <a:solidFill>
                  <a:schemeClr val="dk1"/>
                </a:solidFill>
                <a:latin typeface="+mn-lt"/>
                <a:ea typeface="Calibri"/>
                <a:cs typeface="Calibri"/>
                <a:sym typeface="Calibri"/>
              </a:rPr>
              <a:t>  </a:t>
            </a:r>
            <a:r>
              <a:rPr lang="en-US" sz="1400" u="sng" dirty="0">
                <a:solidFill>
                  <a:schemeClr val="hlink"/>
                </a:solidFill>
                <a:latin typeface="+mn-lt"/>
                <a:ea typeface="Calibri"/>
                <a:cs typeface="Calibri"/>
                <a:sym typeface="Calibri"/>
                <a:hlinkClick r:id="rId3"/>
              </a:rPr>
              <a:t>http://www.pauktuutit.ca/iwbn/wp-content/uploads/Pauktuutit_How-to_Guidebook_English.pdf</a:t>
            </a:r>
            <a:endParaRPr lang="en-US" sz="1400" dirty="0">
              <a:solidFill>
                <a:schemeClr val="dk1"/>
              </a:solidFill>
              <a:latin typeface="+mn-lt"/>
              <a:ea typeface="Calibri"/>
              <a:cs typeface="Calibri"/>
              <a:sym typeface="Calibri"/>
            </a:endParaRPr>
          </a:p>
          <a:p>
            <a:pPr marL="0" lvl="0" indent="0" algn="l" rtl="0">
              <a:lnSpc>
                <a:spcPct val="107916"/>
              </a:lnSpc>
              <a:spcBef>
                <a:spcPts val="800"/>
              </a:spcBef>
              <a:spcAft>
                <a:spcPts val="0"/>
              </a:spcAft>
              <a:buNone/>
            </a:pPr>
            <a:r>
              <a:rPr lang="en-US" sz="1400" dirty="0" err="1">
                <a:solidFill>
                  <a:schemeClr val="dk1"/>
                </a:solidFill>
              </a:rPr>
              <a:t>Futurpreneur</a:t>
            </a:r>
            <a:r>
              <a:rPr lang="en-US" sz="1400" dirty="0">
                <a:solidFill>
                  <a:schemeClr val="dk1"/>
                </a:solidFill>
              </a:rPr>
              <a:t> Canada</a:t>
            </a:r>
            <a:r>
              <a:rPr lang="en-US" sz="1400" dirty="0">
                <a:solidFill>
                  <a:schemeClr val="dk1"/>
                </a:solidFill>
                <a:latin typeface="+mn-lt"/>
                <a:ea typeface="Calibri"/>
                <a:cs typeface="Calibri"/>
                <a:sym typeface="Calibri"/>
              </a:rPr>
              <a:t> - </a:t>
            </a:r>
            <a:r>
              <a:rPr lang="en-US" sz="1400" u="sng" dirty="0">
                <a:solidFill>
                  <a:srgbClr val="1155CC"/>
                </a:solidFill>
                <a:latin typeface="+mn-lt"/>
                <a:ea typeface="Calibri"/>
                <a:cs typeface="Calibri"/>
                <a:sym typeface="Calibri"/>
                <a:hlinkClick r:id="rId4">
                  <a:extLst>
                    <a:ext uri="{A12FA001-AC4F-418D-AE19-62706E023703}">
                      <ahyp:hlinkClr xmlns:ahyp="http://schemas.microsoft.com/office/drawing/2018/hyperlinkcolor" val="tx"/>
                    </a:ext>
                  </a:extLst>
                </a:hlinkClick>
              </a:rPr>
              <a:t>https://www.futurpreneur.ca/en/</a:t>
            </a:r>
            <a:endParaRPr lang="en-US" sz="1200" u="sng" dirty="0">
              <a:solidFill>
                <a:srgbClr val="1155CC"/>
              </a:solidFill>
              <a:latin typeface="+mn-lt"/>
              <a:ea typeface="Calibri"/>
              <a:cs typeface="Calibri"/>
              <a:sym typeface="Calibri"/>
              <a:hlinkClick r:id="rId5">
                <a:extLst>
                  <a:ext uri="{A12FA001-AC4F-418D-AE19-62706E023703}">
                    <ahyp:hlinkClr xmlns:ahyp="http://schemas.microsoft.com/office/drawing/2018/hyperlinkcolor" val="tx"/>
                  </a:ext>
                </a:extLst>
              </a:hlinkClick>
            </a:endParaRPr>
          </a:p>
          <a:p>
            <a:pPr marL="0" lvl="0" indent="0" algn="l" rtl="0">
              <a:spcBef>
                <a:spcPts val="800"/>
              </a:spcBef>
              <a:spcAft>
                <a:spcPts val="0"/>
              </a:spcAft>
              <a:buNone/>
            </a:pPr>
            <a:r>
              <a:rPr lang="en-US" sz="1400" dirty="0">
                <a:solidFill>
                  <a:schemeClr val="dk1"/>
                </a:solidFill>
              </a:rPr>
              <a:t>Department of Economic Development and Transportation. Writing your business plan.  </a:t>
            </a:r>
            <a:r>
              <a:rPr lang="en-US" sz="1400" u="sng" dirty="0">
                <a:solidFill>
                  <a:srgbClr val="1155CC"/>
                </a:solidFill>
                <a:latin typeface="+mn-lt"/>
                <a:ea typeface="Calibri"/>
                <a:cs typeface="Calibri"/>
                <a:sym typeface="Calibri"/>
                <a:hlinkClick r:id="rId6">
                  <a:extLst>
                    <a:ext uri="{A12FA001-AC4F-418D-AE19-62706E023703}">
                      <ahyp:hlinkClr xmlns:ahyp="http://schemas.microsoft.com/office/drawing/2018/hyperlinkcolor" val="tx"/>
                    </a:ext>
                  </a:extLst>
                </a:hlinkClick>
              </a:rPr>
              <a:t>https://gov.nu.ca/edt/information/step-6-write-business-plan</a:t>
            </a:r>
            <a:endParaRPr lang="en-US" sz="1400" dirty="0">
              <a:solidFill>
                <a:schemeClr val="dk1"/>
              </a:solidFill>
              <a:latin typeface="+mn-lt"/>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endParaRPr lang="en-US" sz="1400" dirty="0"/>
          </a:p>
          <a:p>
            <a:pPr marL="0" lvl="0" indent="0" algn="l" rtl="0">
              <a:spcBef>
                <a:spcPts val="800"/>
              </a:spcBef>
              <a:spcAft>
                <a:spcPts val="0"/>
              </a:spcAft>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38173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800"/>
              <a:buFont typeface="Arial"/>
              <a:buNone/>
            </a:pPr>
            <a:r>
              <a:rPr lang="en-US" sz="1400" b="1" dirty="0">
                <a:solidFill>
                  <a:schemeClr val="dk1"/>
                </a:solidFill>
              </a:rPr>
              <a:t>Notes to Deliverer:</a:t>
            </a:r>
            <a:r>
              <a:rPr lang="en-US" sz="1400" dirty="0">
                <a:solidFill>
                  <a:schemeClr val="dk1"/>
                </a:solidFill>
              </a:rPr>
              <a:t> Go over what the list of items are with participants to check their understanding and experience with each.</a:t>
            </a: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356453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r>
              <a:rPr lang="en-US" sz="1400" b="1" dirty="0"/>
              <a:t>Say to Group:</a:t>
            </a:r>
            <a:r>
              <a:rPr lang="en-US" sz="1400" dirty="0"/>
              <a:t> Here are some obvious ones. Is there anything that you find challenging around money management that you can add?  Although not strictly a money matter, setting up your business legally is also a challenge: getting a license and registering your business so you have a proper business and GST number.</a:t>
            </a:r>
          </a:p>
          <a:p>
            <a:pPr marL="0" lvl="0" indent="0" algn="l" rtl="0">
              <a:spcBef>
                <a:spcPts val="0"/>
              </a:spcBef>
              <a:spcAft>
                <a:spcPts val="0"/>
              </a:spcAft>
              <a:buSzPts val="1800"/>
              <a:buNone/>
            </a:pPr>
            <a:endParaRPr lang="en-US" sz="1400" dirty="0"/>
          </a:p>
          <a:p>
            <a:pPr marL="0" lvl="0" indent="0" algn="l" rtl="0">
              <a:spcBef>
                <a:spcPts val="0"/>
              </a:spcBef>
              <a:spcAft>
                <a:spcPts val="0"/>
              </a:spcAft>
              <a:buSzPts val="1800"/>
              <a:buNone/>
            </a:pPr>
            <a:r>
              <a:rPr lang="en-US" sz="1400" b="1" dirty="0"/>
              <a:t>Notes to Deliverer:</a:t>
            </a:r>
            <a:r>
              <a:rPr lang="en-US" sz="1400" dirty="0"/>
              <a:t> If not brought up by participants, additional challenges can might be:  high cost of living, space and everything else; or more personal ones, like: having to share your money with family vs put it back into your business; </a:t>
            </a:r>
          </a:p>
          <a:p>
            <a:pPr marL="0" lvl="0" indent="0" algn="l" rtl="0">
              <a:spcBef>
                <a:spcPts val="0"/>
              </a:spcBef>
              <a:spcAft>
                <a:spcPts val="0"/>
              </a:spcAft>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42857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lgn="l" rtl="0">
              <a:lnSpc>
                <a:spcPct val="100000"/>
              </a:lnSpc>
              <a:spcBef>
                <a:spcPts val="0"/>
              </a:spcBef>
              <a:spcAft>
                <a:spcPts val="0"/>
              </a:spcAft>
              <a:buClr>
                <a:schemeClr val="dk1"/>
              </a:buClr>
              <a:buSzPts val="1100"/>
              <a:buFont typeface="Arial"/>
              <a:buNone/>
            </a:pPr>
            <a:r>
              <a:rPr lang="en-US" sz="1400" b="1" dirty="0"/>
              <a:t>Notes to Deliverer: </a:t>
            </a:r>
            <a:r>
              <a:rPr lang="en-US" sz="1400" dirty="0"/>
              <a:t>Solutions here might also include having a mentor show you how to use simple bookkeeping software like </a:t>
            </a:r>
            <a:r>
              <a:rPr lang="en-US" sz="1400" dirty="0" err="1"/>
              <a:t>Quickbooks</a:t>
            </a:r>
            <a:r>
              <a:rPr lang="en-US" sz="1400" dirty="0"/>
              <a:t>; learning about what funding support is available and making sure to apply.</a:t>
            </a:r>
          </a:p>
          <a:p>
            <a:pPr marL="0" lvl="0" indent="0" algn="l" rtl="0">
              <a:lnSpc>
                <a:spcPct val="100000"/>
              </a:lnSpc>
              <a:spcBef>
                <a:spcPts val="0"/>
              </a:spcBef>
              <a:spcAft>
                <a:spcPts val="0"/>
              </a:spcAft>
              <a:buClr>
                <a:schemeClr val="dk1"/>
              </a:buClr>
              <a:buSzPts val="1100"/>
              <a:buFont typeface="Arial"/>
              <a:buNone/>
            </a:pPr>
            <a:endParaRPr lang="en-US" sz="1400" dirty="0"/>
          </a:p>
          <a:p>
            <a:pPr marL="0" lvl="0" indent="0" algn="l" rtl="0">
              <a:lnSpc>
                <a:spcPct val="100000"/>
              </a:lnSpc>
              <a:spcBef>
                <a:spcPts val="0"/>
              </a:spcBef>
              <a:spcAft>
                <a:spcPts val="0"/>
              </a:spcAft>
              <a:buClr>
                <a:schemeClr val="dk1"/>
              </a:buClr>
              <a:buSzPts val="1100"/>
              <a:buFont typeface="Arial"/>
              <a:buNone/>
            </a:pPr>
            <a:r>
              <a:rPr lang="en-US" sz="1400" b="1" dirty="0"/>
              <a:t>Say to Group:</a:t>
            </a:r>
            <a:r>
              <a:rPr lang="en-US" sz="1400" dirty="0"/>
              <a:t> While having a business mentor may be helpful to guide through the money-related parts, it takes a different type of support to help you if you have family-related money issues (i.e. trouble separating business and family finances, family members helping themselves to your money, </a:t>
            </a:r>
            <a:r>
              <a:rPr lang="en-US" sz="1400" dirty="0" err="1"/>
              <a:t>etc</a:t>
            </a:r>
            <a:r>
              <a:rPr lang="en-US" sz="1400" dirty="0"/>
              <a:t>).  Learning to say no to family members who ask for money is key, and is easier if you see saving and putting any profits toward your business as an investment into your future, your family and community.</a:t>
            </a:r>
          </a:p>
          <a:p>
            <a:pPr marL="0" lvl="0" indent="0" algn="l" rtl="0">
              <a:lnSpc>
                <a:spcPct val="100000"/>
              </a:lnSpc>
              <a:spcBef>
                <a:spcPts val="0"/>
              </a:spcBef>
              <a:spcAft>
                <a:spcPts val="0"/>
              </a:spcAft>
              <a:buClr>
                <a:schemeClr val="dk1"/>
              </a:buClr>
              <a:buSzPts val="1100"/>
              <a:buFont typeface="Arial"/>
              <a:buNone/>
            </a:pPr>
            <a:endParaRPr lang="en-US" sz="1400" dirty="0"/>
          </a:p>
          <a:p>
            <a:pPr marL="0" lvl="0" indent="0" algn="l" rtl="0">
              <a:lnSpc>
                <a:spcPct val="100000"/>
              </a:lnSpc>
              <a:spcBef>
                <a:spcPts val="0"/>
              </a:spcBef>
              <a:spcAft>
                <a:spcPts val="0"/>
              </a:spcAft>
              <a:buClr>
                <a:schemeClr val="dk1"/>
              </a:buClr>
              <a:buSzPts val="1100"/>
              <a:buFont typeface="Arial"/>
              <a:buNone/>
            </a:pPr>
            <a:r>
              <a:rPr lang="en-US" sz="1400" b="1" dirty="0"/>
              <a:t>Some Resources:</a:t>
            </a:r>
          </a:p>
          <a:p>
            <a:pPr marL="0" lvl="0" indent="0" algn="l" rtl="0">
              <a:lnSpc>
                <a:spcPct val="100000"/>
              </a:lnSpc>
              <a:spcBef>
                <a:spcPts val="0"/>
              </a:spcBef>
              <a:spcAft>
                <a:spcPts val="0"/>
              </a:spcAft>
              <a:buClr>
                <a:schemeClr val="dk1"/>
              </a:buClr>
              <a:buSzPts val="1100"/>
              <a:buFont typeface="Arial"/>
              <a:buNone/>
            </a:pPr>
            <a:endParaRPr lang="en-US" sz="1400" dirty="0"/>
          </a:p>
          <a:p>
            <a:pPr marL="0" lvl="0" indent="0" algn="l" rtl="0">
              <a:lnSpc>
                <a:spcPct val="100000"/>
              </a:lnSpc>
              <a:spcBef>
                <a:spcPts val="0"/>
              </a:spcBef>
              <a:spcAft>
                <a:spcPts val="0"/>
              </a:spcAft>
              <a:buClr>
                <a:schemeClr val="dk1"/>
              </a:buClr>
              <a:buSzPts val="1100"/>
              <a:buFont typeface="Arial"/>
              <a:buNone/>
            </a:pPr>
            <a:r>
              <a:rPr lang="en-US" sz="1400" dirty="0"/>
              <a:t>Finances -</a:t>
            </a:r>
            <a:r>
              <a:rPr lang="en-US" sz="1400" u="sng" dirty="0">
                <a:hlinkClick r:id="rId3"/>
              </a:rPr>
              <a:t>https://www.futurpreneur.ca/en/resources/operational-and-financial-planning/financial-templates/the-cash-flow-basics/</a:t>
            </a:r>
            <a:endParaRPr lang="en-US" sz="1400" dirty="0"/>
          </a:p>
          <a:p>
            <a:pPr marL="0" lvl="0" indent="0" algn="l" rtl="0">
              <a:spcBef>
                <a:spcPts val="0"/>
              </a:spcBef>
              <a:spcAft>
                <a:spcPts val="0"/>
              </a:spcAft>
              <a:buClr>
                <a:schemeClr val="dk1"/>
              </a:buClr>
              <a:buSzPts val="1100"/>
              <a:buFont typeface="Arial"/>
              <a:buNone/>
            </a:pPr>
            <a:endParaRPr lang="en-US" sz="1400" dirty="0"/>
          </a:p>
          <a:p>
            <a:pPr marL="0" lvl="0" indent="0" algn="l" rtl="0">
              <a:spcBef>
                <a:spcPts val="0"/>
              </a:spcBef>
              <a:spcAft>
                <a:spcPts val="0"/>
              </a:spcAft>
              <a:buClr>
                <a:schemeClr val="dk1"/>
              </a:buClr>
              <a:buSzPts val="1100"/>
              <a:buFont typeface="Arial"/>
              <a:buNone/>
            </a:pPr>
            <a:r>
              <a:rPr lang="en-US" sz="1400" dirty="0"/>
              <a:t>Mentorship - </a:t>
            </a:r>
            <a:r>
              <a:rPr lang="en-US" sz="1400" u="sng" dirty="0">
                <a:hlinkClick r:id="rId4"/>
              </a:rPr>
              <a:t>https://www.pauktuutit.ca/social-and-economic-development/economic-independence/mentorship-inuit-women/</a:t>
            </a:r>
            <a:endParaRPr lang="en-US" sz="1400" dirty="0"/>
          </a:p>
          <a:p>
            <a:pPr marL="0" lvl="0" indent="0" algn="l" rtl="0">
              <a:spcBef>
                <a:spcPts val="0"/>
              </a:spcBef>
              <a:spcAft>
                <a:spcPts val="0"/>
              </a:spcAft>
              <a:buClr>
                <a:schemeClr val="dk1"/>
              </a:buClr>
              <a:buSzPts val="1100"/>
              <a:buFont typeface="Arial"/>
              <a:buNone/>
            </a:pPr>
            <a:endParaRPr lang="en-US" sz="1400" dirty="0"/>
          </a:p>
          <a:p>
            <a:pPr marL="0" lvl="0" indent="0" algn="l" rtl="0">
              <a:spcBef>
                <a:spcPts val="0"/>
              </a:spcBef>
              <a:spcAft>
                <a:spcPts val="0"/>
              </a:spcAft>
              <a:buClr>
                <a:schemeClr val="dk1"/>
              </a:buClr>
              <a:buSzPts val="1100"/>
              <a:buFont typeface="Arial"/>
              <a:buNone/>
            </a:pPr>
            <a:r>
              <a:rPr lang="en-US" sz="1400" dirty="0"/>
              <a:t>Let’s Talk Money - </a:t>
            </a:r>
            <a:r>
              <a:rPr lang="en-US" sz="1400" u="sng" dirty="0">
                <a:hlinkClick r:id="rId5"/>
              </a:rPr>
              <a:t>https://www.pauktuutit.ca/iwbn/lets-talk-money/</a:t>
            </a:r>
            <a:endParaRPr lang="en-US" sz="1400" dirty="0"/>
          </a:p>
          <a:p>
            <a:pPr marL="0" lvl="0" indent="0" algn="l" rtl="0">
              <a:spcBef>
                <a:spcPts val="0"/>
              </a:spcBef>
              <a:spcAft>
                <a:spcPts val="0"/>
              </a:spcAft>
              <a:buClr>
                <a:schemeClr val="dk1"/>
              </a:buClr>
              <a:buSzPts val="1100"/>
              <a:buFont typeface="Arial"/>
              <a:buNone/>
            </a:pPr>
            <a:endParaRPr lang="en-US" sz="1400" dirty="0"/>
          </a:p>
          <a:p>
            <a:pPr marL="0" lvl="0" indent="0" algn="l" rtl="0">
              <a:spcBef>
                <a:spcPts val="0"/>
              </a:spcBef>
              <a:spcAft>
                <a:spcPts val="0"/>
              </a:spcAft>
              <a:buClr>
                <a:schemeClr val="dk1"/>
              </a:buClr>
              <a:buSzPts val="1100"/>
              <a:buFont typeface="Arial"/>
              <a:buNone/>
            </a:pPr>
            <a:r>
              <a:rPr lang="en-US" sz="1400" dirty="0" err="1"/>
              <a:t>Futurpreneur</a:t>
            </a:r>
            <a:r>
              <a:rPr lang="en-US" sz="1400" dirty="0"/>
              <a:t> Canada - </a:t>
            </a:r>
            <a:r>
              <a:rPr lang="en-US" sz="1400" u="sng" dirty="0">
                <a:hlinkClick r:id="rId6"/>
              </a:rPr>
              <a:t>https://www.futurpreneur.ca/en/</a:t>
            </a:r>
            <a:endParaRPr lang="en-US" sz="1400" dirty="0"/>
          </a:p>
          <a:p>
            <a:pPr marL="0" lvl="0" indent="0" algn="l" rtl="0">
              <a:spcBef>
                <a:spcPts val="0"/>
              </a:spcBef>
              <a:spcAft>
                <a:spcPts val="0"/>
              </a:spcAft>
              <a:buClr>
                <a:schemeClr val="dk1"/>
              </a:buClr>
              <a:buSzPts val="1100"/>
              <a:buFont typeface="Arial"/>
              <a:buNone/>
            </a:pPr>
            <a:endParaRPr lang="en-US" sz="1400" dirty="0"/>
          </a:p>
          <a:p>
            <a:pPr marL="0" lvl="0" indent="0" algn="l" rtl="0">
              <a:spcBef>
                <a:spcPts val="0"/>
              </a:spcBef>
              <a:spcAft>
                <a:spcPts val="0"/>
              </a:spcAft>
              <a:buClr>
                <a:schemeClr val="dk1"/>
              </a:buClr>
              <a:buSzPts val="1100"/>
              <a:buFont typeface="Arial"/>
              <a:buNone/>
            </a:pPr>
            <a:r>
              <a:rPr lang="en-US" sz="1400" dirty="0"/>
              <a:t>Financial Institutions</a:t>
            </a:r>
          </a:p>
          <a:p>
            <a:pPr marL="0" lvl="0" indent="0" algn="l" rtl="0">
              <a:spcBef>
                <a:spcPts val="0"/>
              </a:spcBef>
              <a:spcAft>
                <a:spcPts val="0"/>
              </a:spcAft>
              <a:buClr>
                <a:schemeClr val="dk1"/>
              </a:buClr>
              <a:buSzPts val="1100"/>
              <a:buFont typeface="Arial"/>
              <a:buNone/>
            </a:pPr>
            <a:r>
              <a:rPr lang="en-US" sz="1400" dirty="0"/>
              <a:t>TD Economics: </a:t>
            </a:r>
            <a:r>
              <a:rPr lang="en-US" sz="1400" u="sng" dirty="0">
                <a:hlinkClick r:id="rId7"/>
              </a:rPr>
              <a:t>Aboriginal Business Increasingly Embracing Innovation</a:t>
            </a:r>
            <a:r>
              <a:rPr lang="en-US" sz="1400" dirty="0"/>
              <a:t> </a:t>
            </a:r>
          </a:p>
          <a:p>
            <a:pPr marL="0" lvl="0" indent="0" algn="l" rtl="0">
              <a:spcBef>
                <a:spcPts val="0"/>
              </a:spcBef>
              <a:spcAft>
                <a:spcPts val="0"/>
              </a:spcAft>
              <a:buClr>
                <a:schemeClr val="dk1"/>
              </a:buClr>
              <a:buSzPts val="1100"/>
              <a:buFont typeface="Arial"/>
              <a:buNone/>
            </a:pPr>
            <a:endParaRPr lang="en-US" sz="1400" dirty="0"/>
          </a:p>
          <a:p>
            <a:pPr marL="0" lvl="0" indent="0" algn="l" rtl="0">
              <a:spcBef>
                <a:spcPts val="0"/>
              </a:spcBef>
              <a:spcAft>
                <a:spcPts val="0"/>
              </a:spcAft>
              <a:buClr>
                <a:schemeClr val="dk1"/>
              </a:buClr>
              <a:buSzPts val="1100"/>
              <a:buFont typeface="Arial"/>
              <a:buNone/>
            </a:pPr>
            <a:r>
              <a:rPr lang="en-US" sz="1400" dirty="0"/>
              <a:t>TD Economics: </a:t>
            </a:r>
            <a:r>
              <a:rPr lang="en-US" sz="1400" u="sng" dirty="0">
                <a:hlinkClick r:id="rId8"/>
              </a:rPr>
              <a:t>The Long and Winding Road Towards Aboriginal Economic Prosperity</a:t>
            </a:r>
            <a:r>
              <a:rPr lang="en-US" sz="1400" u="sng" dirty="0"/>
              <a:t> </a:t>
            </a:r>
          </a:p>
          <a:p>
            <a:pPr marL="0" lvl="0" indent="0" algn="l" rtl="0">
              <a:spcBef>
                <a:spcPts val="0"/>
              </a:spcBef>
              <a:spcAft>
                <a:spcPts val="0"/>
              </a:spcAft>
              <a:buClr>
                <a:schemeClr val="dk1"/>
              </a:buClr>
              <a:buSzPts val="1100"/>
              <a:buFont typeface="Arial"/>
              <a:buNone/>
            </a:pPr>
            <a:endParaRPr lang="en-US" sz="1400" u="sng" dirty="0"/>
          </a:p>
          <a:p>
            <a:pPr marL="0" lvl="0" indent="0" algn="l" rtl="0">
              <a:spcBef>
                <a:spcPts val="0"/>
              </a:spcBef>
              <a:spcAft>
                <a:spcPts val="0"/>
              </a:spcAft>
              <a:buClr>
                <a:schemeClr val="dk1"/>
              </a:buClr>
              <a:buSzPts val="1100"/>
              <a:buFont typeface="Arial"/>
              <a:buNone/>
            </a:pPr>
            <a:r>
              <a:rPr lang="en-US" sz="1400" dirty="0"/>
              <a:t>Credit Union Central: </a:t>
            </a:r>
            <a:r>
              <a:rPr lang="en-US" sz="1400" u="sng" dirty="0">
                <a:hlinkClick r:id="rId9"/>
              </a:rPr>
              <a:t>Deepening Relationships: Credit Union and Aboriginal Peoples Case Studies</a:t>
            </a:r>
            <a:r>
              <a:rPr lang="en-US" sz="1400" u="sng" dirty="0"/>
              <a:t> </a:t>
            </a:r>
            <a:endParaRPr lang="en-US" sz="1400" dirty="0"/>
          </a:p>
          <a:p>
            <a:pPr marL="0" lvl="0" indent="0" algn="l" rtl="0">
              <a:spcBef>
                <a:spcPts val="0"/>
              </a:spcBef>
              <a:spcAft>
                <a:spcPts val="0"/>
              </a:spcAft>
              <a:buNone/>
            </a:pPr>
            <a:endParaRPr lang="en-US" sz="1400" dirty="0">
              <a:solidFill>
                <a:schemeClr val="dk1"/>
              </a:solidFill>
              <a:latin typeface="+mn-lt"/>
              <a:ea typeface="Calibri"/>
              <a:cs typeface="Calibri"/>
              <a:sym typeface="Calibri"/>
            </a:endParaRP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86471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400"/>
              </a:spcBef>
              <a:spcAft>
                <a:spcPts val="0"/>
              </a:spcAft>
              <a:buClr>
                <a:schemeClr val="dk1"/>
              </a:buClr>
              <a:buSzPts val="1100"/>
              <a:buFont typeface="Arial"/>
              <a:buNone/>
            </a:pPr>
            <a:r>
              <a:rPr lang="en-US" sz="1400" b="1" dirty="0"/>
              <a:t>Notes to Deliverer:</a:t>
            </a:r>
            <a:r>
              <a:rPr lang="en-US" sz="1400" dirty="0"/>
              <a:t> Emphasize the importance of a network to a business, and how </a:t>
            </a:r>
            <a:r>
              <a:rPr lang="en-US" sz="1400" dirty="0">
                <a:highlight>
                  <a:srgbClr val="FFFFFF"/>
                </a:highlight>
                <a:latin typeface="Roboto"/>
                <a:ea typeface="Roboto"/>
                <a:cs typeface="Roboto"/>
                <a:sym typeface="Roboto"/>
              </a:rPr>
              <a:t>good it is to have as many friends and supporters in our corner who can pick us up when we experience doubt</a:t>
            </a:r>
            <a:endParaRPr lang="en-US" sz="1400" dirty="0"/>
          </a:p>
          <a:p>
            <a:pPr marL="0" lvl="0" indent="0" algn="l" rtl="0">
              <a:lnSpc>
                <a:spcPct val="115000"/>
              </a:lnSpc>
              <a:spcBef>
                <a:spcPts val="1400"/>
              </a:spcBef>
              <a:spcAft>
                <a:spcPts val="0"/>
              </a:spcAft>
              <a:buClr>
                <a:schemeClr val="dk1"/>
              </a:buClr>
              <a:buSzPts val="1100"/>
              <a:buFont typeface="Arial"/>
              <a:buNone/>
            </a:pPr>
            <a:r>
              <a:rPr lang="en-US" sz="1400" b="1" dirty="0"/>
              <a:t>Activity:</a:t>
            </a:r>
          </a:p>
          <a:p>
            <a:pPr marL="0" lvl="0" indent="0" algn="l" rtl="0">
              <a:lnSpc>
                <a:spcPct val="115000"/>
              </a:lnSpc>
              <a:spcBef>
                <a:spcPts val="1400"/>
              </a:spcBef>
              <a:spcAft>
                <a:spcPts val="1400"/>
              </a:spcAft>
              <a:buClr>
                <a:schemeClr val="dk1"/>
              </a:buClr>
              <a:buSzPts val="1100"/>
              <a:buFont typeface="Arial"/>
              <a:buNone/>
            </a:pPr>
            <a:r>
              <a:rPr lang="en-US" sz="1400" b="1" dirty="0"/>
              <a:t>Say to Group:</a:t>
            </a:r>
            <a:r>
              <a:rPr lang="en-US" sz="1400" dirty="0"/>
              <a:t> People in your network might be or become business peers or mentors, clients, partners or collaborators, or personal supporters and champions.  What might each one of these categories of people help or provide you with?</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77184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61713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0" y="57149"/>
            <a:ext cx="4572000" cy="2562902"/>
          </a:xfrm>
          <a:custGeom>
            <a:avLst/>
            <a:gdLst>
              <a:gd name="connsiteX0" fmla="*/ 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7" name="Picture Placeholder 6"/>
          <p:cNvSpPr>
            <a:spLocks noGrp="1"/>
          </p:cNvSpPr>
          <p:nvPr>
            <p:ph type="pic" sz="quarter" idx="33" hasCustomPrompt="1"/>
          </p:nvPr>
        </p:nvSpPr>
        <p:spPr>
          <a:xfrm>
            <a:off x="4572000" y="57149"/>
            <a:ext cx="4572000" cy="2562902"/>
          </a:xfrm>
          <a:custGeom>
            <a:avLst/>
            <a:gdLst>
              <a:gd name="connsiteX0" fmla="*/ 457200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457200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00336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2_Pic08_02">
    <p:spTree>
      <p:nvGrpSpPr>
        <p:cNvPr id="1" name=""/>
        <p:cNvGrpSpPr/>
        <p:nvPr/>
      </p:nvGrpSpPr>
      <p:grpSpPr>
        <a:xfrm>
          <a:off x="0" y="0"/>
          <a:ext cx="0" cy="0"/>
          <a:chOff x="0" y="0"/>
          <a:chExt cx="0" cy="0"/>
        </a:xfrm>
      </p:grpSpPr>
      <p:sp>
        <p:nvSpPr>
          <p:cNvPr id="7" name="Picture Placeholder 6"/>
          <p:cNvSpPr>
            <a:spLocks noGrp="1"/>
          </p:cNvSpPr>
          <p:nvPr>
            <p:ph type="pic" sz="quarter" idx="32" hasCustomPrompt="1"/>
          </p:nvPr>
        </p:nvSpPr>
        <p:spPr>
          <a:xfrm>
            <a:off x="-1" y="2562901"/>
            <a:ext cx="4572000" cy="2562902"/>
          </a:xfrm>
          <a:custGeom>
            <a:avLst/>
            <a:gdLst>
              <a:gd name="connsiteX0" fmla="*/ 0 w 4572000"/>
              <a:gd name="connsiteY0" fmla="*/ 0 h 2562902"/>
              <a:gd name="connsiteX1" fmla="*/ 4572000 w 4572000"/>
              <a:gd name="connsiteY1" fmla="*/ 0 h 2562902"/>
              <a:gd name="connsiteX2" fmla="*/ 4572000 w 4572000"/>
              <a:gd name="connsiteY2" fmla="*/ 1392659 h 2562902"/>
              <a:gd name="connsiteX3" fmla="*/ 0 w 4572000"/>
              <a:gd name="connsiteY3" fmla="*/ 2562902 h 2562902"/>
              <a:gd name="connsiteX4" fmla="*/ 0 w 4572000"/>
              <a:gd name="connsiteY4" fmla="*/ 1392659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0"/>
                </a:lnTo>
                <a:lnTo>
                  <a:pt x="4572000" y="1392659"/>
                </a:lnTo>
                <a:lnTo>
                  <a:pt x="0" y="2562902"/>
                </a:lnTo>
                <a:lnTo>
                  <a:pt x="0" y="139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0" y="-1"/>
            <a:ext cx="4572000" cy="2562902"/>
          </a:xfrm>
          <a:custGeom>
            <a:avLst/>
            <a:gdLst>
              <a:gd name="connsiteX0" fmla="*/ 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2601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ic08_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381000" y="2822215"/>
            <a:ext cx="2077720" cy="1219136"/>
          </a:xfrm>
          <a:custGeom>
            <a:avLst/>
            <a:gdLst>
              <a:gd name="connsiteX0" fmla="*/ 0 w 2077720"/>
              <a:gd name="connsiteY0" fmla="*/ 0 h 1219136"/>
              <a:gd name="connsiteX1" fmla="*/ 2077720 w 2077720"/>
              <a:gd name="connsiteY1" fmla="*/ 556668 h 1219136"/>
              <a:gd name="connsiteX2" fmla="*/ 2077720 w 2077720"/>
              <a:gd name="connsiteY2" fmla="*/ 1219136 h 1219136"/>
              <a:gd name="connsiteX3" fmla="*/ 0 w 2077720"/>
              <a:gd name="connsiteY3" fmla="*/ 1219136 h 1219136"/>
              <a:gd name="connsiteX4" fmla="*/ 0 w 2077720"/>
              <a:gd name="connsiteY4" fmla="*/ 5566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556668"/>
                </a:lnTo>
                <a:lnTo>
                  <a:pt x="2077720" y="1219136"/>
                </a:lnTo>
                <a:lnTo>
                  <a:pt x="0" y="1219136"/>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3" hasCustomPrompt="1"/>
          </p:nvPr>
        </p:nvSpPr>
        <p:spPr>
          <a:xfrm>
            <a:off x="3167380" y="1775357"/>
            <a:ext cx="2809240" cy="1648369"/>
          </a:xfrm>
          <a:custGeom>
            <a:avLst/>
            <a:gdLst>
              <a:gd name="connsiteX0" fmla="*/ 0 w 2809240"/>
              <a:gd name="connsiteY0" fmla="*/ 0 h 1648369"/>
              <a:gd name="connsiteX1" fmla="*/ 2809240 w 2809240"/>
              <a:gd name="connsiteY1" fmla="*/ 0 h 1648369"/>
              <a:gd name="connsiteX2" fmla="*/ 2809240 w 2809240"/>
              <a:gd name="connsiteY2" fmla="*/ 895710 h 1648369"/>
              <a:gd name="connsiteX3" fmla="*/ 2809240 w 2809240"/>
              <a:gd name="connsiteY3" fmla="*/ 1648369 h 1648369"/>
              <a:gd name="connsiteX4" fmla="*/ 0 w 2809240"/>
              <a:gd name="connsiteY4" fmla="*/ 895710 h 1648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240" h="1648369">
                <a:moveTo>
                  <a:pt x="0" y="0"/>
                </a:moveTo>
                <a:lnTo>
                  <a:pt x="2809240" y="0"/>
                </a:lnTo>
                <a:lnTo>
                  <a:pt x="2809240" y="895710"/>
                </a:lnTo>
                <a:lnTo>
                  <a:pt x="2809240" y="1648369"/>
                </a:lnTo>
                <a:lnTo>
                  <a:pt x="0" y="8957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4" hasCustomPrompt="1"/>
          </p:nvPr>
        </p:nvSpPr>
        <p:spPr>
          <a:xfrm>
            <a:off x="6671643" y="2114549"/>
            <a:ext cx="2077720" cy="1219136"/>
          </a:xfrm>
          <a:custGeom>
            <a:avLst/>
            <a:gdLst>
              <a:gd name="connsiteX0" fmla="*/ 0 w 2077720"/>
              <a:gd name="connsiteY0" fmla="*/ 0 h 1219136"/>
              <a:gd name="connsiteX1" fmla="*/ 2077720 w 2077720"/>
              <a:gd name="connsiteY1" fmla="*/ 0 h 1219136"/>
              <a:gd name="connsiteX2" fmla="*/ 2077720 w 2077720"/>
              <a:gd name="connsiteY2" fmla="*/ 662468 h 1219136"/>
              <a:gd name="connsiteX3" fmla="*/ 2077720 w 2077720"/>
              <a:gd name="connsiteY3" fmla="*/ 1219136 h 1219136"/>
              <a:gd name="connsiteX4" fmla="*/ 0 w 2077720"/>
              <a:gd name="connsiteY4" fmla="*/ 6624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919534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Pic08_02">
    <p:spTree>
      <p:nvGrpSpPr>
        <p:cNvPr id="1" name=""/>
        <p:cNvGrpSpPr/>
        <p:nvPr/>
      </p:nvGrpSpPr>
      <p:grpSpPr>
        <a:xfrm>
          <a:off x="0" y="0"/>
          <a:ext cx="0" cy="0"/>
          <a:chOff x="0" y="0"/>
          <a:chExt cx="0" cy="0"/>
        </a:xfrm>
      </p:grpSpPr>
      <p:sp>
        <p:nvSpPr>
          <p:cNvPr id="10"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2" hasCustomPrompt="1"/>
          </p:nvPr>
        </p:nvSpPr>
        <p:spPr>
          <a:xfrm>
            <a:off x="388620" y="1276350"/>
            <a:ext cx="2077720" cy="1219136"/>
          </a:xfrm>
          <a:custGeom>
            <a:avLst/>
            <a:gdLst>
              <a:gd name="connsiteX0" fmla="*/ 0 w 2077720"/>
              <a:gd name="connsiteY0" fmla="*/ 0 h 1219136"/>
              <a:gd name="connsiteX1" fmla="*/ 2077720 w 2077720"/>
              <a:gd name="connsiteY1" fmla="*/ 0 h 1219136"/>
              <a:gd name="connsiteX2" fmla="*/ 2077720 w 2077720"/>
              <a:gd name="connsiteY2" fmla="*/ 662468 h 1219136"/>
              <a:gd name="connsiteX3" fmla="*/ 2077720 w 2077720"/>
              <a:gd name="connsiteY3" fmla="*/ 1219136 h 1219136"/>
              <a:gd name="connsiteX4" fmla="*/ 0 w 2077720"/>
              <a:gd name="connsiteY4" fmla="*/ 6624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4" hasCustomPrompt="1"/>
          </p:nvPr>
        </p:nvSpPr>
        <p:spPr>
          <a:xfrm>
            <a:off x="2484967" y="2544362"/>
            <a:ext cx="2077720" cy="1219136"/>
          </a:xfrm>
          <a:custGeom>
            <a:avLst/>
            <a:gdLst>
              <a:gd name="connsiteX0" fmla="*/ 0 w 2077720"/>
              <a:gd name="connsiteY0" fmla="*/ 0 h 1219136"/>
              <a:gd name="connsiteX1" fmla="*/ 2077720 w 2077720"/>
              <a:gd name="connsiteY1" fmla="*/ 556668 h 1219136"/>
              <a:gd name="connsiteX2" fmla="*/ 2077720 w 2077720"/>
              <a:gd name="connsiteY2" fmla="*/ 1219136 h 1219136"/>
              <a:gd name="connsiteX3" fmla="*/ 0 w 2077720"/>
              <a:gd name="connsiteY3" fmla="*/ 1219136 h 1219136"/>
              <a:gd name="connsiteX4" fmla="*/ 0 w 2077720"/>
              <a:gd name="connsiteY4" fmla="*/ 5566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556668"/>
                </a:lnTo>
                <a:lnTo>
                  <a:pt x="2077720" y="1219136"/>
                </a:lnTo>
                <a:lnTo>
                  <a:pt x="0" y="1219136"/>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5" hasCustomPrompt="1"/>
          </p:nvPr>
        </p:nvSpPr>
        <p:spPr>
          <a:xfrm>
            <a:off x="4581314" y="2404110"/>
            <a:ext cx="2077720" cy="1219136"/>
          </a:xfrm>
          <a:custGeom>
            <a:avLst/>
            <a:gdLst>
              <a:gd name="connsiteX0" fmla="*/ 0 w 2077720"/>
              <a:gd name="connsiteY0" fmla="*/ 0 h 1219136"/>
              <a:gd name="connsiteX1" fmla="*/ 2077720 w 2077720"/>
              <a:gd name="connsiteY1" fmla="*/ 0 h 1219136"/>
              <a:gd name="connsiteX2" fmla="*/ 2077720 w 2077720"/>
              <a:gd name="connsiteY2" fmla="*/ 662468 h 1219136"/>
              <a:gd name="connsiteX3" fmla="*/ 2077720 w 2077720"/>
              <a:gd name="connsiteY3" fmla="*/ 1219136 h 1219136"/>
              <a:gd name="connsiteX4" fmla="*/ 0 w 2077720"/>
              <a:gd name="connsiteY4" fmla="*/ 6624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6" hasCustomPrompt="1"/>
          </p:nvPr>
        </p:nvSpPr>
        <p:spPr>
          <a:xfrm>
            <a:off x="6677660" y="3674286"/>
            <a:ext cx="2077720" cy="1219136"/>
          </a:xfrm>
          <a:custGeom>
            <a:avLst/>
            <a:gdLst>
              <a:gd name="connsiteX0" fmla="*/ 0 w 2077720"/>
              <a:gd name="connsiteY0" fmla="*/ 0 h 1219136"/>
              <a:gd name="connsiteX1" fmla="*/ 2077720 w 2077720"/>
              <a:gd name="connsiteY1" fmla="*/ 556668 h 1219136"/>
              <a:gd name="connsiteX2" fmla="*/ 2077720 w 2077720"/>
              <a:gd name="connsiteY2" fmla="*/ 1219136 h 1219136"/>
              <a:gd name="connsiteX3" fmla="*/ 0 w 2077720"/>
              <a:gd name="connsiteY3" fmla="*/ 1219136 h 1219136"/>
              <a:gd name="connsiteX4" fmla="*/ 0 w 2077720"/>
              <a:gd name="connsiteY4" fmla="*/ 5566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556668"/>
                </a:lnTo>
                <a:lnTo>
                  <a:pt x="2077720" y="1219136"/>
                </a:lnTo>
                <a:lnTo>
                  <a:pt x="0" y="1219136"/>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102717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5_Pic08_02">
    <p:spTree>
      <p:nvGrpSpPr>
        <p:cNvPr id="1" name=""/>
        <p:cNvGrpSpPr/>
        <p:nvPr/>
      </p:nvGrpSpPr>
      <p:grpSpPr>
        <a:xfrm>
          <a:off x="0" y="0"/>
          <a:ext cx="0" cy="0"/>
          <a:chOff x="0" y="0"/>
          <a:chExt cx="0" cy="0"/>
        </a:xfrm>
      </p:grpSpPr>
      <p:sp>
        <p:nvSpPr>
          <p:cNvPr id="10"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88620" y="1979751"/>
            <a:ext cx="8366760" cy="2913671"/>
          </a:xfrm>
          <a:custGeom>
            <a:avLst/>
            <a:gdLst>
              <a:gd name="connsiteX0" fmla="*/ 6289040 w 8366760"/>
              <a:gd name="connsiteY0" fmla="*/ 1694535 h 2913671"/>
              <a:gd name="connsiteX1" fmla="*/ 8366760 w 8366760"/>
              <a:gd name="connsiteY1" fmla="*/ 2251203 h 2913671"/>
              <a:gd name="connsiteX2" fmla="*/ 8366760 w 8366760"/>
              <a:gd name="connsiteY2" fmla="*/ 2913671 h 2913671"/>
              <a:gd name="connsiteX3" fmla="*/ 6289040 w 8366760"/>
              <a:gd name="connsiteY3" fmla="*/ 2913671 h 2913671"/>
              <a:gd name="connsiteX4" fmla="*/ 6289040 w 8366760"/>
              <a:gd name="connsiteY4" fmla="*/ 2251203 h 2913671"/>
              <a:gd name="connsiteX5" fmla="*/ 4192694 w 8366760"/>
              <a:gd name="connsiteY5" fmla="*/ 1125607 h 2913671"/>
              <a:gd name="connsiteX6" fmla="*/ 6270414 w 8366760"/>
              <a:gd name="connsiteY6" fmla="*/ 1682275 h 2913671"/>
              <a:gd name="connsiteX7" fmla="*/ 6270414 w 8366760"/>
              <a:gd name="connsiteY7" fmla="*/ 1858901 h 2913671"/>
              <a:gd name="connsiteX8" fmla="*/ 6270414 w 8366760"/>
              <a:gd name="connsiteY8" fmla="*/ 2344743 h 2913671"/>
              <a:gd name="connsiteX9" fmla="*/ 6270414 w 8366760"/>
              <a:gd name="connsiteY9" fmla="*/ 2913670 h 2913671"/>
              <a:gd name="connsiteX10" fmla="*/ 4192693 w 8366760"/>
              <a:gd name="connsiteY10" fmla="*/ 2913670 h 2913671"/>
              <a:gd name="connsiteX11" fmla="*/ 4192693 w 8366760"/>
              <a:gd name="connsiteY11" fmla="*/ 1858901 h 2913671"/>
              <a:gd name="connsiteX12" fmla="*/ 4192694 w 8366760"/>
              <a:gd name="connsiteY12" fmla="*/ 1858901 h 2913671"/>
              <a:gd name="connsiteX13" fmla="*/ 4192694 w 8366760"/>
              <a:gd name="connsiteY13" fmla="*/ 1682275 h 2913671"/>
              <a:gd name="connsiteX14" fmla="*/ 2096347 w 8366760"/>
              <a:gd name="connsiteY14" fmla="*/ 564611 h 2913671"/>
              <a:gd name="connsiteX15" fmla="*/ 4174067 w 8366760"/>
              <a:gd name="connsiteY15" fmla="*/ 1121279 h 2913671"/>
              <a:gd name="connsiteX16" fmla="*/ 4174067 w 8366760"/>
              <a:gd name="connsiteY16" fmla="*/ 1219135 h 2913671"/>
              <a:gd name="connsiteX17" fmla="*/ 4174067 w 8366760"/>
              <a:gd name="connsiteY17" fmla="*/ 1783747 h 2913671"/>
              <a:gd name="connsiteX18" fmla="*/ 4174067 w 8366760"/>
              <a:gd name="connsiteY18" fmla="*/ 2913670 h 2913671"/>
              <a:gd name="connsiteX19" fmla="*/ 2096347 w 8366760"/>
              <a:gd name="connsiteY19" fmla="*/ 2913670 h 2913671"/>
              <a:gd name="connsiteX20" fmla="*/ 2096347 w 8366760"/>
              <a:gd name="connsiteY20" fmla="*/ 1783747 h 2913671"/>
              <a:gd name="connsiteX21" fmla="*/ 2096347 w 8366760"/>
              <a:gd name="connsiteY21" fmla="*/ 1219135 h 2913671"/>
              <a:gd name="connsiteX22" fmla="*/ 2096347 w 8366760"/>
              <a:gd name="connsiteY22" fmla="*/ 1121279 h 2913671"/>
              <a:gd name="connsiteX23" fmla="*/ 0 w 8366760"/>
              <a:gd name="connsiteY23" fmla="*/ 0 h 2913671"/>
              <a:gd name="connsiteX24" fmla="*/ 2077720 w 8366760"/>
              <a:gd name="connsiteY24" fmla="*/ 556668 h 2913671"/>
              <a:gd name="connsiteX25" fmla="*/ 2077720 w 8366760"/>
              <a:gd name="connsiteY25" fmla="*/ 1219136 h 2913671"/>
              <a:gd name="connsiteX26" fmla="*/ 2077719 w 8366760"/>
              <a:gd name="connsiteY26" fmla="*/ 1219136 h 2913671"/>
              <a:gd name="connsiteX27" fmla="*/ 2077719 w 8366760"/>
              <a:gd name="connsiteY27" fmla="*/ 2913671 h 2913671"/>
              <a:gd name="connsiteX28" fmla="*/ 0 w 8366760"/>
              <a:gd name="connsiteY28" fmla="*/ 2913671 h 2913671"/>
              <a:gd name="connsiteX29" fmla="*/ 0 w 8366760"/>
              <a:gd name="connsiteY29" fmla="*/ 1219136 h 2913671"/>
              <a:gd name="connsiteX30" fmla="*/ 0 w 8366760"/>
              <a:gd name="connsiteY30" fmla="*/ 1049199 h 2913671"/>
              <a:gd name="connsiteX31" fmla="*/ 0 w 8366760"/>
              <a:gd name="connsiteY31" fmla="*/ 556668 h 291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66760" h="2913671">
                <a:moveTo>
                  <a:pt x="6289040" y="1694535"/>
                </a:moveTo>
                <a:lnTo>
                  <a:pt x="8366760" y="2251203"/>
                </a:lnTo>
                <a:lnTo>
                  <a:pt x="8366760" y="2913671"/>
                </a:lnTo>
                <a:lnTo>
                  <a:pt x="6289040" y="2913671"/>
                </a:lnTo>
                <a:lnTo>
                  <a:pt x="6289040" y="2251203"/>
                </a:lnTo>
                <a:close/>
                <a:moveTo>
                  <a:pt x="4192694" y="1125607"/>
                </a:moveTo>
                <a:lnTo>
                  <a:pt x="6270414" y="1682275"/>
                </a:lnTo>
                <a:lnTo>
                  <a:pt x="6270414" y="1858901"/>
                </a:lnTo>
                <a:lnTo>
                  <a:pt x="6270414" y="2344743"/>
                </a:lnTo>
                <a:lnTo>
                  <a:pt x="6270414" y="2913670"/>
                </a:lnTo>
                <a:lnTo>
                  <a:pt x="4192693" y="2913670"/>
                </a:lnTo>
                <a:lnTo>
                  <a:pt x="4192693" y="1858901"/>
                </a:lnTo>
                <a:lnTo>
                  <a:pt x="4192694" y="1858901"/>
                </a:lnTo>
                <a:lnTo>
                  <a:pt x="4192694" y="1682275"/>
                </a:lnTo>
                <a:close/>
                <a:moveTo>
                  <a:pt x="2096347" y="564611"/>
                </a:moveTo>
                <a:lnTo>
                  <a:pt x="4174067" y="1121279"/>
                </a:lnTo>
                <a:lnTo>
                  <a:pt x="4174067" y="1219135"/>
                </a:lnTo>
                <a:lnTo>
                  <a:pt x="4174067" y="1783747"/>
                </a:lnTo>
                <a:lnTo>
                  <a:pt x="4174067" y="2913670"/>
                </a:lnTo>
                <a:lnTo>
                  <a:pt x="2096347" y="2913670"/>
                </a:lnTo>
                <a:lnTo>
                  <a:pt x="2096347" y="1783747"/>
                </a:lnTo>
                <a:lnTo>
                  <a:pt x="2096347" y="1219135"/>
                </a:lnTo>
                <a:lnTo>
                  <a:pt x="2096347" y="1121279"/>
                </a:lnTo>
                <a:close/>
                <a:moveTo>
                  <a:pt x="0" y="0"/>
                </a:moveTo>
                <a:lnTo>
                  <a:pt x="2077720" y="556668"/>
                </a:lnTo>
                <a:lnTo>
                  <a:pt x="2077720" y="1219136"/>
                </a:lnTo>
                <a:lnTo>
                  <a:pt x="2077719" y="1219136"/>
                </a:lnTo>
                <a:lnTo>
                  <a:pt x="2077719" y="2913671"/>
                </a:lnTo>
                <a:lnTo>
                  <a:pt x="0" y="2913671"/>
                </a:lnTo>
                <a:lnTo>
                  <a:pt x="0" y="1219136"/>
                </a:lnTo>
                <a:lnTo>
                  <a:pt x="0" y="1049199"/>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9859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Pic08_02">
    <p:spTree>
      <p:nvGrpSpPr>
        <p:cNvPr id="1" name=""/>
        <p:cNvGrpSpPr/>
        <p:nvPr/>
      </p:nvGrpSpPr>
      <p:grpSpPr>
        <a:xfrm>
          <a:off x="0" y="0"/>
          <a:ext cx="0" cy="0"/>
          <a:chOff x="0" y="0"/>
          <a:chExt cx="0" cy="0"/>
        </a:xfrm>
      </p:grpSpPr>
      <p:sp>
        <p:nvSpPr>
          <p:cNvPr id="10"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388620" y="1276349"/>
            <a:ext cx="2077720" cy="1926802"/>
          </a:xfrm>
          <a:custGeom>
            <a:avLst/>
            <a:gdLst>
              <a:gd name="connsiteX0" fmla="*/ 0 w 2077720"/>
              <a:gd name="connsiteY0" fmla="*/ 707666 h 1926802"/>
              <a:gd name="connsiteX1" fmla="*/ 2077720 w 2077720"/>
              <a:gd name="connsiteY1" fmla="*/ 1264334 h 1926802"/>
              <a:gd name="connsiteX2" fmla="*/ 2077720 w 2077720"/>
              <a:gd name="connsiteY2" fmla="*/ 1926802 h 1926802"/>
              <a:gd name="connsiteX3" fmla="*/ 0 w 2077720"/>
              <a:gd name="connsiteY3" fmla="*/ 1926802 h 1926802"/>
              <a:gd name="connsiteX4" fmla="*/ 0 w 2077720"/>
              <a:gd name="connsiteY4" fmla="*/ 1264334 h 1926802"/>
              <a:gd name="connsiteX5" fmla="*/ 0 w 2077720"/>
              <a:gd name="connsiteY5" fmla="*/ 0 h 1926802"/>
              <a:gd name="connsiteX6" fmla="*/ 2077720 w 2077720"/>
              <a:gd name="connsiteY6" fmla="*/ 0 h 1926802"/>
              <a:gd name="connsiteX7" fmla="*/ 2077720 w 2077720"/>
              <a:gd name="connsiteY7" fmla="*/ 662468 h 1926802"/>
              <a:gd name="connsiteX8" fmla="*/ 2077720 w 2077720"/>
              <a:gd name="connsiteY8" fmla="*/ 1219136 h 1926802"/>
              <a:gd name="connsiteX9" fmla="*/ 0 w 2077720"/>
              <a:gd name="connsiteY9" fmla="*/ 662468 h 19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7720" h="1926802">
                <a:moveTo>
                  <a:pt x="0" y="707666"/>
                </a:moveTo>
                <a:lnTo>
                  <a:pt x="2077720" y="1264334"/>
                </a:lnTo>
                <a:lnTo>
                  <a:pt x="2077720" y="1926802"/>
                </a:lnTo>
                <a:lnTo>
                  <a:pt x="0" y="1926802"/>
                </a:lnTo>
                <a:lnTo>
                  <a:pt x="0" y="1264334"/>
                </a:lnTo>
                <a:close/>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4581314" y="2404109"/>
            <a:ext cx="2077720" cy="1926802"/>
          </a:xfrm>
          <a:custGeom>
            <a:avLst/>
            <a:gdLst>
              <a:gd name="connsiteX0" fmla="*/ 0 w 2077720"/>
              <a:gd name="connsiteY0" fmla="*/ 707666 h 1926802"/>
              <a:gd name="connsiteX1" fmla="*/ 2077720 w 2077720"/>
              <a:gd name="connsiteY1" fmla="*/ 1264334 h 1926802"/>
              <a:gd name="connsiteX2" fmla="*/ 2077720 w 2077720"/>
              <a:gd name="connsiteY2" fmla="*/ 1926802 h 1926802"/>
              <a:gd name="connsiteX3" fmla="*/ 0 w 2077720"/>
              <a:gd name="connsiteY3" fmla="*/ 1926802 h 1926802"/>
              <a:gd name="connsiteX4" fmla="*/ 0 w 2077720"/>
              <a:gd name="connsiteY4" fmla="*/ 1264334 h 1926802"/>
              <a:gd name="connsiteX5" fmla="*/ 0 w 2077720"/>
              <a:gd name="connsiteY5" fmla="*/ 0 h 1926802"/>
              <a:gd name="connsiteX6" fmla="*/ 2077720 w 2077720"/>
              <a:gd name="connsiteY6" fmla="*/ 0 h 1926802"/>
              <a:gd name="connsiteX7" fmla="*/ 2077720 w 2077720"/>
              <a:gd name="connsiteY7" fmla="*/ 662468 h 1926802"/>
              <a:gd name="connsiteX8" fmla="*/ 2077720 w 2077720"/>
              <a:gd name="connsiteY8" fmla="*/ 1219136 h 1926802"/>
              <a:gd name="connsiteX9" fmla="*/ 0 w 2077720"/>
              <a:gd name="connsiteY9" fmla="*/ 662468 h 19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7720" h="1926802">
                <a:moveTo>
                  <a:pt x="0" y="707666"/>
                </a:moveTo>
                <a:lnTo>
                  <a:pt x="2077720" y="1264334"/>
                </a:lnTo>
                <a:lnTo>
                  <a:pt x="2077720" y="1926802"/>
                </a:lnTo>
                <a:lnTo>
                  <a:pt x="0" y="1926802"/>
                </a:lnTo>
                <a:lnTo>
                  <a:pt x="0" y="1264334"/>
                </a:lnTo>
                <a:close/>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386387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Pic08_02">
    <p:spTree>
      <p:nvGrpSpPr>
        <p:cNvPr id="1" name=""/>
        <p:cNvGrpSpPr/>
        <p:nvPr/>
      </p:nvGrpSpPr>
      <p:grpSpPr>
        <a:xfrm>
          <a:off x="0" y="0"/>
          <a:ext cx="0" cy="0"/>
          <a:chOff x="0" y="0"/>
          <a:chExt cx="0" cy="0"/>
        </a:xfrm>
      </p:grpSpPr>
      <p:sp>
        <p:nvSpPr>
          <p:cNvPr id="303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038"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0" y="1428749"/>
            <a:ext cx="9067800" cy="3714750"/>
          </a:xfrm>
          <a:custGeom>
            <a:avLst/>
            <a:gdLst>
              <a:gd name="connsiteX0" fmla="*/ 7641080 w 9067800"/>
              <a:gd name="connsiteY0" fmla="*/ 3133408 h 3714750"/>
              <a:gd name="connsiteX1" fmla="*/ 9067800 w 9067800"/>
              <a:gd name="connsiteY1" fmla="*/ 3714750 h 3714750"/>
              <a:gd name="connsiteX2" fmla="*/ 6214360 w 9067800"/>
              <a:gd name="connsiteY2" fmla="*/ 3714750 h 3714750"/>
              <a:gd name="connsiteX3" fmla="*/ 4577475 w 9067800"/>
              <a:gd name="connsiteY3" fmla="*/ 3133408 h 3714750"/>
              <a:gd name="connsiteX4" fmla="*/ 6004195 w 9067800"/>
              <a:gd name="connsiteY4" fmla="*/ 3714750 h 3714750"/>
              <a:gd name="connsiteX5" fmla="*/ 3150758 w 9067800"/>
              <a:gd name="connsiteY5" fmla="*/ 3714750 h 3714750"/>
              <a:gd name="connsiteX6" fmla="*/ 1513872 w 9067800"/>
              <a:gd name="connsiteY6" fmla="*/ 3133408 h 3714750"/>
              <a:gd name="connsiteX7" fmla="*/ 2080068 w 9067800"/>
              <a:gd name="connsiteY7" fmla="*/ 3364114 h 3714750"/>
              <a:gd name="connsiteX8" fmla="*/ 2081914 w 9067800"/>
              <a:gd name="connsiteY8" fmla="*/ 3364114 h 3714750"/>
              <a:gd name="connsiteX9" fmla="*/ 2081914 w 9067800"/>
              <a:gd name="connsiteY9" fmla="*/ 3364867 h 3714750"/>
              <a:gd name="connsiteX10" fmla="*/ 2940592 w 9067800"/>
              <a:gd name="connsiteY10" fmla="*/ 3714750 h 3714750"/>
              <a:gd name="connsiteX11" fmla="*/ 87152 w 9067800"/>
              <a:gd name="connsiteY11" fmla="*/ 3714750 h 3714750"/>
              <a:gd name="connsiteX12" fmla="*/ 6086990 w 9067800"/>
              <a:gd name="connsiteY12" fmla="*/ 2505023 h 3714750"/>
              <a:gd name="connsiteX13" fmla="*/ 7560636 w 9067800"/>
              <a:gd name="connsiteY13" fmla="*/ 3109887 h 3714750"/>
              <a:gd name="connsiteX14" fmla="*/ 6086990 w 9067800"/>
              <a:gd name="connsiteY14" fmla="*/ 3714750 h 3714750"/>
              <a:gd name="connsiteX15" fmla="*/ 4613344 w 9067800"/>
              <a:gd name="connsiteY15" fmla="*/ 3109887 h 3714750"/>
              <a:gd name="connsiteX16" fmla="*/ 3027740 w 9067800"/>
              <a:gd name="connsiteY16" fmla="*/ 2505022 h 3714750"/>
              <a:gd name="connsiteX17" fmla="*/ 4501384 w 9067800"/>
              <a:gd name="connsiteY17" fmla="*/ 3109885 h 3714750"/>
              <a:gd name="connsiteX18" fmla="*/ 3027740 w 9067800"/>
              <a:gd name="connsiteY18" fmla="*/ 3714749 h 3714750"/>
              <a:gd name="connsiteX19" fmla="*/ 1554094 w 9067800"/>
              <a:gd name="connsiteY19" fmla="*/ 3109885 h 3714750"/>
              <a:gd name="connsiteX20" fmla="*/ 2 w 9067800"/>
              <a:gd name="connsiteY20" fmla="*/ 2505022 h 3714750"/>
              <a:gd name="connsiteX21" fmla="*/ 1478003 w 9067800"/>
              <a:gd name="connsiteY21" fmla="*/ 3109886 h 3714750"/>
              <a:gd name="connsiteX22" fmla="*/ 2 w 9067800"/>
              <a:gd name="connsiteY22" fmla="*/ 3714750 h 3714750"/>
              <a:gd name="connsiteX23" fmla="*/ 1513872 w 9067800"/>
              <a:gd name="connsiteY23" fmla="*/ 1880898 h 3714750"/>
              <a:gd name="connsiteX24" fmla="*/ 2987518 w 9067800"/>
              <a:gd name="connsiteY24" fmla="*/ 2485761 h 3714750"/>
              <a:gd name="connsiteX25" fmla="*/ 1513872 w 9067800"/>
              <a:gd name="connsiteY25" fmla="*/ 3090625 h 3714750"/>
              <a:gd name="connsiteX26" fmla="*/ 40226 w 9067800"/>
              <a:gd name="connsiteY26" fmla="*/ 2485761 h 3714750"/>
              <a:gd name="connsiteX27" fmla="*/ 4537253 w 9067800"/>
              <a:gd name="connsiteY27" fmla="*/ 1878767 h 3714750"/>
              <a:gd name="connsiteX28" fmla="*/ 6010899 w 9067800"/>
              <a:gd name="connsiteY28" fmla="*/ 2483630 h 3714750"/>
              <a:gd name="connsiteX29" fmla="*/ 4537253 w 9067800"/>
              <a:gd name="connsiteY29" fmla="*/ 3088494 h 3714750"/>
              <a:gd name="connsiteX30" fmla="*/ 3063610 w 9067800"/>
              <a:gd name="connsiteY30" fmla="*/ 2483630 h 3714750"/>
              <a:gd name="connsiteX31" fmla="*/ 3027738 w 9067800"/>
              <a:gd name="connsiteY31" fmla="*/ 1252512 h 3714750"/>
              <a:gd name="connsiteX32" fmla="*/ 4501384 w 9067800"/>
              <a:gd name="connsiteY32" fmla="*/ 1857375 h 3714750"/>
              <a:gd name="connsiteX33" fmla="*/ 3027738 w 9067800"/>
              <a:gd name="connsiteY33" fmla="*/ 2462239 h 3714750"/>
              <a:gd name="connsiteX34" fmla="*/ 1554094 w 9067800"/>
              <a:gd name="connsiteY34" fmla="*/ 1857375 h 3714750"/>
              <a:gd name="connsiteX35" fmla="*/ 0 w 9067800"/>
              <a:gd name="connsiteY35" fmla="*/ 1252510 h 3714750"/>
              <a:gd name="connsiteX36" fmla="*/ 1478001 w 9067800"/>
              <a:gd name="connsiteY36" fmla="*/ 1857374 h 3714750"/>
              <a:gd name="connsiteX37" fmla="*/ 0 w 9067800"/>
              <a:gd name="connsiteY37" fmla="*/ 2462239 h 3714750"/>
              <a:gd name="connsiteX38" fmla="*/ 1513870 w 9067800"/>
              <a:gd name="connsiteY38" fmla="*/ 626256 h 3714750"/>
              <a:gd name="connsiteX39" fmla="*/ 2987516 w 9067800"/>
              <a:gd name="connsiteY39" fmla="*/ 1231119 h 3714750"/>
              <a:gd name="connsiteX40" fmla="*/ 1513870 w 9067800"/>
              <a:gd name="connsiteY40" fmla="*/ 1835982 h 3714750"/>
              <a:gd name="connsiteX41" fmla="*/ 40224 w 9067800"/>
              <a:gd name="connsiteY41" fmla="*/ 1231119 h 3714750"/>
              <a:gd name="connsiteX42" fmla="*/ 0 w 9067800"/>
              <a:gd name="connsiteY42" fmla="*/ 0 h 3714750"/>
              <a:gd name="connsiteX43" fmla="*/ 1478001 w 9067800"/>
              <a:gd name="connsiteY43" fmla="*/ 604864 h 3714750"/>
              <a:gd name="connsiteX44" fmla="*/ 0 w 9067800"/>
              <a:gd name="connsiteY44" fmla="*/ 1209728 h 37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67800" h="3714750">
                <a:moveTo>
                  <a:pt x="7641080" y="3133408"/>
                </a:moveTo>
                <a:lnTo>
                  <a:pt x="9067800" y="3714750"/>
                </a:lnTo>
                <a:lnTo>
                  <a:pt x="6214360" y="3714750"/>
                </a:lnTo>
                <a:close/>
                <a:moveTo>
                  <a:pt x="4577475" y="3133408"/>
                </a:moveTo>
                <a:lnTo>
                  <a:pt x="6004195" y="3714750"/>
                </a:lnTo>
                <a:lnTo>
                  <a:pt x="3150758" y="3714750"/>
                </a:lnTo>
                <a:close/>
                <a:moveTo>
                  <a:pt x="1513872" y="3133408"/>
                </a:moveTo>
                <a:lnTo>
                  <a:pt x="2080068" y="3364114"/>
                </a:lnTo>
                <a:lnTo>
                  <a:pt x="2081914" y="3364114"/>
                </a:lnTo>
                <a:lnTo>
                  <a:pt x="2081914" y="3364867"/>
                </a:lnTo>
                <a:lnTo>
                  <a:pt x="2940592" y="3714750"/>
                </a:lnTo>
                <a:lnTo>
                  <a:pt x="87152" y="3714750"/>
                </a:lnTo>
                <a:close/>
                <a:moveTo>
                  <a:pt x="6086990" y="2505023"/>
                </a:moveTo>
                <a:lnTo>
                  <a:pt x="7560636" y="3109887"/>
                </a:lnTo>
                <a:lnTo>
                  <a:pt x="6086990" y="3714750"/>
                </a:lnTo>
                <a:lnTo>
                  <a:pt x="4613344" y="3109887"/>
                </a:lnTo>
                <a:close/>
                <a:moveTo>
                  <a:pt x="3027740" y="2505022"/>
                </a:moveTo>
                <a:lnTo>
                  <a:pt x="4501384" y="3109885"/>
                </a:lnTo>
                <a:lnTo>
                  <a:pt x="3027740" y="3714749"/>
                </a:lnTo>
                <a:lnTo>
                  <a:pt x="1554094" y="3109885"/>
                </a:lnTo>
                <a:close/>
                <a:moveTo>
                  <a:pt x="2" y="2505022"/>
                </a:moveTo>
                <a:lnTo>
                  <a:pt x="1478003" y="3109886"/>
                </a:lnTo>
                <a:lnTo>
                  <a:pt x="2" y="3714750"/>
                </a:lnTo>
                <a:close/>
                <a:moveTo>
                  <a:pt x="1513872" y="1880898"/>
                </a:moveTo>
                <a:lnTo>
                  <a:pt x="2987518" y="2485761"/>
                </a:lnTo>
                <a:lnTo>
                  <a:pt x="1513872" y="3090625"/>
                </a:lnTo>
                <a:lnTo>
                  <a:pt x="40226" y="2485761"/>
                </a:lnTo>
                <a:close/>
                <a:moveTo>
                  <a:pt x="4537253" y="1878767"/>
                </a:moveTo>
                <a:lnTo>
                  <a:pt x="6010899" y="2483630"/>
                </a:lnTo>
                <a:lnTo>
                  <a:pt x="4537253" y="3088494"/>
                </a:lnTo>
                <a:lnTo>
                  <a:pt x="3063610" y="2483630"/>
                </a:lnTo>
                <a:close/>
                <a:moveTo>
                  <a:pt x="3027738" y="1252512"/>
                </a:moveTo>
                <a:lnTo>
                  <a:pt x="4501384" y="1857375"/>
                </a:lnTo>
                <a:lnTo>
                  <a:pt x="3027738" y="2462239"/>
                </a:lnTo>
                <a:lnTo>
                  <a:pt x="1554094" y="1857375"/>
                </a:lnTo>
                <a:close/>
                <a:moveTo>
                  <a:pt x="0" y="1252510"/>
                </a:moveTo>
                <a:lnTo>
                  <a:pt x="1478001" y="1857374"/>
                </a:lnTo>
                <a:lnTo>
                  <a:pt x="0" y="2462239"/>
                </a:lnTo>
                <a:close/>
                <a:moveTo>
                  <a:pt x="1513870" y="626256"/>
                </a:moveTo>
                <a:lnTo>
                  <a:pt x="2987516" y="1231119"/>
                </a:lnTo>
                <a:lnTo>
                  <a:pt x="1513870" y="1835982"/>
                </a:lnTo>
                <a:lnTo>
                  <a:pt x="40224" y="1231119"/>
                </a:lnTo>
                <a:close/>
                <a:moveTo>
                  <a:pt x="0" y="0"/>
                </a:moveTo>
                <a:lnTo>
                  <a:pt x="1478001" y="604864"/>
                </a:lnTo>
                <a:lnTo>
                  <a:pt x="0" y="120972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300267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Pic08_02">
    <p:spTree>
      <p:nvGrpSpPr>
        <p:cNvPr id="1" name=""/>
        <p:cNvGrpSpPr/>
        <p:nvPr/>
      </p:nvGrpSpPr>
      <p:grpSpPr>
        <a:xfrm>
          <a:off x="0" y="0"/>
          <a:ext cx="0" cy="0"/>
          <a:chOff x="0" y="0"/>
          <a:chExt cx="0" cy="0"/>
        </a:xfrm>
      </p:grpSpPr>
      <p:sp>
        <p:nvSpPr>
          <p:cNvPr id="919" name="Text Placeholder 3"/>
          <p:cNvSpPr>
            <a:spLocks noGrp="1"/>
          </p:cNvSpPr>
          <p:nvPr>
            <p:ph type="body" sz="half" idx="2" hasCustomPrompt="1"/>
          </p:nvPr>
        </p:nvSpPr>
        <p:spPr>
          <a:xfrm>
            <a:off x="3352800" y="883820"/>
            <a:ext cx="5396563" cy="173255"/>
          </a:xfrm>
          <a:prstGeom prst="rect">
            <a:avLst/>
          </a:prstGeom>
        </p:spPr>
        <p:txBody>
          <a:bodyPr wrap="none" lIns="0" tIns="0" rIns="0" bIns="0" anchor="ctr">
            <a:noAutofit/>
          </a:bodyPr>
          <a:lstStyle>
            <a:lvl1pPr marL="0" indent="0" algn="l">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20" name="Title 2"/>
          <p:cNvSpPr>
            <a:spLocks noGrp="1"/>
          </p:cNvSpPr>
          <p:nvPr>
            <p:ph type="title"/>
          </p:nvPr>
        </p:nvSpPr>
        <p:spPr>
          <a:xfrm>
            <a:off x="3352800" y="341313"/>
            <a:ext cx="5396563" cy="495383"/>
          </a:xfrm>
          <a:prstGeom prst="rect">
            <a:avLst/>
          </a:prstGeom>
        </p:spPr>
        <p:txBody>
          <a:bodyPr lIns="0" tIns="0" rIns="0" bIns="0" anchor="ctr"/>
          <a:lstStyle>
            <a:lvl1pPr algn="l">
              <a:defRPr sz="3600">
                <a:solidFill>
                  <a:schemeClr val="bg1">
                    <a:lumMod val="50000"/>
                  </a:schemeClr>
                </a:solidFill>
              </a:defRPr>
            </a:lvl1pPr>
          </a:lstStyle>
          <a:p>
            <a:r>
              <a:rPr lang="en-US" dirty="0"/>
              <a:t>Click to edit Master title</a:t>
            </a:r>
          </a:p>
        </p:txBody>
      </p:sp>
      <p:sp>
        <p:nvSpPr>
          <p:cNvPr id="6" name="Picture Placeholder 5"/>
          <p:cNvSpPr>
            <a:spLocks noGrp="1"/>
          </p:cNvSpPr>
          <p:nvPr>
            <p:ph type="pic" sz="quarter" idx="32" hasCustomPrompt="1"/>
          </p:nvPr>
        </p:nvSpPr>
        <p:spPr>
          <a:xfrm>
            <a:off x="0" y="-1"/>
            <a:ext cx="4800600" cy="5143500"/>
          </a:xfrm>
          <a:custGeom>
            <a:avLst/>
            <a:gdLst>
              <a:gd name="connsiteX0" fmla="*/ 0 w 4800600"/>
              <a:gd name="connsiteY0" fmla="*/ 0 h 5143500"/>
              <a:gd name="connsiteX1" fmla="*/ 4800600 w 4800600"/>
              <a:gd name="connsiteY1" fmla="*/ 2482514 h 5143500"/>
              <a:gd name="connsiteX2" fmla="*/ 3533202 w 4800600"/>
              <a:gd name="connsiteY2" fmla="*/ 5143500 h 5143500"/>
              <a:gd name="connsiteX3" fmla="*/ 0 w 48006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800600" h="5143500">
                <a:moveTo>
                  <a:pt x="0" y="0"/>
                </a:moveTo>
                <a:lnTo>
                  <a:pt x="4800600" y="2482514"/>
                </a:lnTo>
                <a:lnTo>
                  <a:pt x="3533202"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74945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ic08_02">
    <p:spTree>
      <p:nvGrpSpPr>
        <p:cNvPr id="1" name=""/>
        <p:cNvGrpSpPr/>
        <p:nvPr/>
      </p:nvGrpSpPr>
      <p:grpSpPr>
        <a:xfrm>
          <a:off x="0" y="0"/>
          <a:ext cx="0" cy="0"/>
          <a:chOff x="0" y="0"/>
          <a:chExt cx="0" cy="0"/>
        </a:xfrm>
      </p:grpSpPr>
      <p:sp>
        <p:nvSpPr>
          <p:cNvPr id="16" name="Picture Placeholder 15"/>
          <p:cNvSpPr>
            <a:spLocks noGrp="1"/>
          </p:cNvSpPr>
          <p:nvPr>
            <p:ph type="pic" sz="quarter" idx="32" hasCustomPrompt="1"/>
          </p:nvPr>
        </p:nvSpPr>
        <p:spPr>
          <a:xfrm>
            <a:off x="-1" y="3301711"/>
            <a:ext cx="2819400" cy="1841788"/>
          </a:xfrm>
          <a:custGeom>
            <a:avLst/>
            <a:gdLst>
              <a:gd name="connsiteX0" fmla="*/ 0 w 2819400"/>
              <a:gd name="connsiteY0" fmla="*/ 0 h 1841788"/>
              <a:gd name="connsiteX1" fmla="*/ 2171809 w 2819400"/>
              <a:gd name="connsiteY1" fmla="*/ 0 h 1841788"/>
              <a:gd name="connsiteX2" fmla="*/ 2819400 w 2819400"/>
              <a:gd name="connsiteY2" fmla="*/ 920894 h 1841788"/>
              <a:gd name="connsiteX3" fmla="*/ 2171809 w 2819400"/>
              <a:gd name="connsiteY3" fmla="*/ 1841788 h 1841788"/>
              <a:gd name="connsiteX4" fmla="*/ 0 w 2819400"/>
              <a:gd name="connsiteY4" fmla="*/ 1841788 h 184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1841788">
                <a:moveTo>
                  <a:pt x="0" y="0"/>
                </a:moveTo>
                <a:lnTo>
                  <a:pt x="2171809" y="0"/>
                </a:lnTo>
                <a:lnTo>
                  <a:pt x="2819400" y="920894"/>
                </a:lnTo>
                <a:lnTo>
                  <a:pt x="2171809" y="1841788"/>
                </a:lnTo>
                <a:lnTo>
                  <a:pt x="0" y="184178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3" hasCustomPrompt="1"/>
          </p:nvPr>
        </p:nvSpPr>
        <p:spPr>
          <a:xfrm>
            <a:off x="-1" y="971549"/>
            <a:ext cx="2743200" cy="1786450"/>
          </a:xfrm>
          <a:custGeom>
            <a:avLst/>
            <a:gdLst>
              <a:gd name="connsiteX0" fmla="*/ 0 w 2743200"/>
              <a:gd name="connsiteY0" fmla="*/ 0 h 1786450"/>
              <a:gd name="connsiteX1" fmla="*/ 2115066 w 2743200"/>
              <a:gd name="connsiteY1" fmla="*/ 0 h 1786450"/>
              <a:gd name="connsiteX2" fmla="*/ 2743200 w 2743200"/>
              <a:gd name="connsiteY2" fmla="*/ 893225 h 1786450"/>
              <a:gd name="connsiteX3" fmla="*/ 2115066 w 2743200"/>
              <a:gd name="connsiteY3" fmla="*/ 1786450 h 1786450"/>
              <a:gd name="connsiteX4" fmla="*/ 0 w 2743200"/>
              <a:gd name="connsiteY4" fmla="*/ 1786450 h 17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1786450">
                <a:moveTo>
                  <a:pt x="0" y="0"/>
                </a:moveTo>
                <a:lnTo>
                  <a:pt x="2115066" y="0"/>
                </a:lnTo>
                <a:lnTo>
                  <a:pt x="2743200" y="893225"/>
                </a:lnTo>
                <a:lnTo>
                  <a:pt x="2115066" y="1786450"/>
                </a:lnTo>
                <a:lnTo>
                  <a:pt x="0" y="17864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4" hasCustomPrompt="1"/>
          </p:nvPr>
        </p:nvSpPr>
        <p:spPr>
          <a:xfrm>
            <a:off x="2297649" y="1944317"/>
            <a:ext cx="3034352" cy="1752600"/>
          </a:xfrm>
          <a:custGeom>
            <a:avLst/>
            <a:gdLst>
              <a:gd name="connsiteX0" fmla="*/ 606870 w 3034352"/>
              <a:gd name="connsiteY0" fmla="*/ 0 h 1752600"/>
              <a:gd name="connsiteX1" fmla="*/ 2427482 w 3034352"/>
              <a:gd name="connsiteY1" fmla="*/ 0 h 1752600"/>
              <a:gd name="connsiteX2" fmla="*/ 3034352 w 3034352"/>
              <a:gd name="connsiteY2" fmla="*/ 876300 h 1752600"/>
              <a:gd name="connsiteX3" fmla="*/ 2427482 w 3034352"/>
              <a:gd name="connsiteY3" fmla="*/ 1752600 h 1752600"/>
              <a:gd name="connsiteX4" fmla="*/ 606870 w 3034352"/>
              <a:gd name="connsiteY4" fmla="*/ 1752600 h 1752600"/>
              <a:gd name="connsiteX5" fmla="*/ 0 w 3034352"/>
              <a:gd name="connsiteY5" fmla="*/ 8763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352" h="1752600">
                <a:moveTo>
                  <a:pt x="606870" y="0"/>
                </a:moveTo>
                <a:lnTo>
                  <a:pt x="2427482" y="0"/>
                </a:lnTo>
                <a:lnTo>
                  <a:pt x="3034352" y="876300"/>
                </a:lnTo>
                <a:lnTo>
                  <a:pt x="2427482" y="1752600"/>
                </a:lnTo>
                <a:lnTo>
                  <a:pt x="606870" y="1752600"/>
                </a:lnTo>
                <a:lnTo>
                  <a:pt x="0" y="8763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5" hasCustomPrompt="1"/>
          </p:nvPr>
        </p:nvSpPr>
        <p:spPr>
          <a:xfrm>
            <a:off x="2297649" y="-1"/>
            <a:ext cx="3034352" cy="1752600"/>
          </a:xfrm>
          <a:custGeom>
            <a:avLst/>
            <a:gdLst>
              <a:gd name="connsiteX0" fmla="*/ 606870 w 3034352"/>
              <a:gd name="connsiteY0" fmla="*/ 0 h 1752600"/>
              <a:gd name="connsiteX1" fmla="*/ 2427482 w 3034352"/>
              <a:gd name="connsiteY1" fmla="*/ 0 h 1752600"/>
              <a:gd name="connsiteX2" fmla="*/ 3034352 w 3034352"/>
              <a:gd name="connsiteY2" fmla="*/ 876300 h 1752600"/>
              <a:gd name="connsiteX3" fmla="*/ 2427482 w 3034352"/>
              <a:gd name="connsiteY3" fmla="*/ 1752600 h 1752600"/>
              <a:gd name="connsiteX4" fmla="*/ 606870 w 3034352"/>
              <a:gd name="connsiteY4" fmla="*/ 1752600 h 1752600"/>
              <a:gd name="connsiteX5" fmla="*/ 0 w 3034352"/>
              <a:gd name="connsiteY5" fmla="*/ 8763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352" h="1752600">
                <a:moveTo>
                  <a:pt x="606870" y="0"/>
                </a:moveTo>
                <a:lnTo>
                  <a:pt x="2427482" y="0"/>
                </a:lnTo>
                <a:lnTo>
                  <a:pt x="3034352" y="876300"/>
                </a:lnTo>
                <a:lnTo>
                  <a:pt x="2427482" y="1752600"/>
                </a:lnTo>
                <a:lnTo>
                  <a:pt x="606870" y="1752600"/>
                </a:lnTo>
                <a:lnTo>
                  <a:pt x="0" y="8763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6" hasCustomPrompt="1"/>
          </p:nvPr>
        </p:nvSpPr>
        <p:spPr>
          <a:xfrm>
            <a:off x="4876799" y="939589"/>
            <a:ext cx="4267200" cy="1786450"/>
          </a:xfrm>
          <a:custGeom>
            <a:avLst/>
            <a:gdLst>
              <a:gd name="connsiteX0" fmla="*/ 628134 w 4267200"/>
              <a:gd name="connsiteY0" fmla="*/ 0 h 1786450"/>
              <a:gd name="connsiteX1" fmla="*/ 4267200 w 4267200"/>
              <a:gd name="connsiteY1" fmla="*/ 0 h 1786450"/>
              <a:gd name="connsiteX2" fmla="*/ 4267200 w 4267200"/>
              <a:gd name="connsiteY2" fmla="*/ 1786450 h 1786450"/>
              <a:gd name="connsiteX3" fmla="*/ 628134 w 4267200"/>
              <a:gd name="connsiteY3" fmla="*/ 1786450 h 1786450"/>
              <a:gd name="connsiteX4" fmla="*/ 0 w 4267200"/>
              <a:gd name="connsiteY4" fmla="*/ 893225 h 17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1786450">
                <a:moveTo>
                  <a:pt x="628134" y="0"/>
                </a:moveTo>
                <a:lnTo>
                  <a:pt x="4267200" y="0"/>
                </a:lnTo>
                <a:lnTo>
                  <a:pt x="4267200" y="1786450"/>
                </a:lnTo>
                <a:lnTo>
                  <a:pt x="628134" y="1786450"/>
                </a:lnTo>
                <a:lnTo>
                  <a:pt x="0" y="8932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7395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0_Pic08_02">
    <p:spTree>
      <p:nvGrpSpPr>
        <p:cNvPr id="1" name=""/>
        <p:cNvGrpSpPr/>
        <p:nvPr/>
      </p:nvGrpSpPr>
      <p:grpSpPr>
        <a:xfrm>
          <a:off x="0" y="0"/>
          <a:ext cx="0" cy="0"/>
          <a:chOff x="0" y="0"/>
          <a:chExt cx="0" cy="0"/>
        </a:xfrm>
      </p:grpSpPr>
      <p:sp>
        <p:nvSpPr>
          <p:cNvPr id="12" name="Picture Placeholder 11"/>
          <p:cNvSpPr>
            <a:spLocks noGrp="1"/>
          </p:cNvSpPr>
          <p:nvPr>
            <p:ph type="pic" sz="quarter" idx="32" hasCustomPrompt="1"/>
          </p:nvPr>
        </p:nvSpPr>
        <p:spPr>
          <a:xfrm>
            <a:off x="0" y="3301711"/>
            <a:ext cx="3962400" cy="1841788"/>
          </a:xfrm>
          <a:custGeom>
            <a:avLst/>
            <a:gdLst>
              <a:gd name="connsiteX0" fmla="*/ 0 w 3962400"/>
              <a:gd name="connsiteY0" fmla="*/ 0 h 1841788"/>
              <a:gd name="connsiteX1" fmla="*/ 1143000 w 3962400"/>
              <a:gd name="connsiteY1" fmla="*/ 0 h 1841788"/>
              <a:gd name="connsiteX2" fmla="*/ 3314809 w 3962400"/>
              <a:gd name="connsiteY2" fmla="*/ 0 h 1841788"/>
              <a:gd name="connsiteX3" fmla="*/ 3962400 w 3962400"/>
              <a:gd name="connsiteY3" fmla="*/ 920894 h 1841788"/>
              <a:gd name="connsiteX4" fmla="*/ 3314809 w 3962400"/>
              <a:gd name="connsiteY4" fmla="*/ 1841788 h 1841788"/>
              <a:gd name="connsiteX5" fmla="*/ 1143000 w 3962400"/>
              <a:gd name="connsiteY5" fmla="*/ 1841788 h 1841788"/>
              <a:gd name="connsiteX6" fmla="*/ 0 w 3962400"/>
              <a:gd name="connsiteY6" fmla="*/ 1841788 h 184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400" h="1841788">
                <a:moveTo>
                  <a:pt x="0" y="0"/>
                </a:moveTo>
                <a:lnTo>
                  <a:pt x="1143000" y="0"/>
                </a:lnTo>
                <a:lnTo>
                  <a:pt x="3314809" y="0"/>
                </a:lnTo>
                <a:lnTo>
                  <a:pt x="3962400" y="920894"/>
                </a:lnTo>
                <a:lnTo>
                  <a:pt x="3314809" y="1841788"/>
                </a:lnTo>
                <a:lnTo>
                  <a:pt x="1143000" y="1841788"/>
                </a:lnTo>
                <a:lnTo>
                  <a:pt x="0" y="184178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4" hasCustomPrompt="1"/>
          </p:nvPr>
        </p:nvSpPr>
        <p:spPr>
          <a:xfrm>
            <a:off x="2297649" y="1944317"/>
            <a:ext cx="3034352" cy="1752600"/>
          </a:xfrm>
          <a:custGeom>
            <a:avLst/>
            <a:gdLst>
              <a:gd name="connsiteX0" fmla="*/ 606870 w 3034352"/>
              <a:gd name="connsiteY0" fmla="*/ 0 h 1752600"/>
              <a:gd name="connsiteX1" fmla="*/ 2427482 w 3034352"/>
              <a:gd name="connsiteY1" fmla="*/ 0 h 1752600"/>
              <a:gd name="connsiteX2" fmla="*/ 3034352 w 3034352"/>
              <a:gd name="connsiteY2" fmla="*/ 876300 h 1752600"/>
              <a:gd name="connsiteX3" fmla="*/ 2427482 w 3034352"/>
              <a:gd name="connsiteY3" fmla="*/ 1752600 h 1752600"/>
              <a:gd name="connsiteX4" fmla="*/ 606870 w 3034352"/>
              <a:gd name="connsiteY4" fmla="*/ 1752600 h 1752600"/>
              <a:gd name="connsiteX5" fmla="*/ 0 w 3034352"/>
              <a:gd name="connsiteY5" fmla="*/ 8763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352" h="1752600">
                <a:moveTo>
                  <a:pt x="606870" y="0"/>
                </a:moveTo>
                <a:lnTo>
                  <a:pt x="2427482" y="0"/>
                </a:lnTo>
                <a:lnTo>
                  <a:pt x="3034352" y="876300"/>
                </a:lnTo>
                <a:lnTo>
                  <a:pt x="2427482" y="1752600"/>
                </a:lnTo>
                <a:lnTo>
                  <a:pt x="606870" y="1752600"/>
                </a:lnTo>
                <a:lnTo>
                  <a:pt x="0" y="8763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6" hasCustomPrompt="1"/>
          </p:nvPr>
        </p:nvSpPr>
        <p:spPr>
          <a:xfrm>
            <a:off x="4876799" y="939589"/>
            <a:ext cx="4267200" cy="1786450"/>
          </a:xfrm>
          <a:custGeom>
            <a:avLst/>
            <a:gdLst>
              <a:gd name="connsiteX0" fmla="*/ 628134 w 4267200"/>
              <a:gd name="connsiteY0" fmla="*/ 0 h 1786450"/>
              <a:gd name="connsiteX1" fmla="*/ 4267200 w 4267200"/>
              <a:gd name="connsiteY1" fmla="*/ 0 h 1786450"/>
              <a:gd name="connsiteX2" fmla="*/ 4267200 w 4267200"/>
              <a:gd name="connsiteY2" fmla="*/ 1786450 h 1786450"/>
              <a:gd name="connsiteX3" fmla="*/ 628134 w 4267200"/>
              <a:gd name="connsiteY3" fmla="*/ 1786450 h 1786450"/>
              <a:gd name="connsiteX4" fmla="*/ 0 w 4267200"/>
              <a:gd name="connsiteY4" fmla="*/ 893225 h 17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1786450">
                <a:moveTo>
                  <a:pt x="628134" y="0"/>
                </a:moveTo>
                <a:lnTo>
                  <a:pt x="4267200" y="0"/>
                </a:lnTo>
                <a:lnTo>
                  <a:pt x="4267200" y="1786450"/>
                </a:lnTo>
                <a:lnTo>
                  <a:pt x="628134" y="1786450"/>
                </a:lnTo>
                <a:lnTo>
                  <a:pt x="0" y="8932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20028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eam00">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738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Pic08_02">
    <p:spTree>
      <p:nvGrpSpPr>
        <p:cNvPr id="1" name=""/>
        <p:cNvGrpSpPr/>
        <p:nvPr/>
      </p:nvGrpSpPr>
      <p:grpSpPr>
        <a:xfrm>
          <a:off x="0" y="0"/>
          <a:ext cx="0" cy="0"/>
          <a:chOff x="0" y="0"/>
          <a:chExt cx="0" cy="0"/>
        </a:xfrm>
      </p:grpSpPr>
      <p:sp>
        <p:nvSpPr>
          <p:cNvPr id="3037"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038"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642829" y="1519206"/>
            <a:ext cx="2099887" cy="1724086"/>
          </a:xfrm>
          <a:custGeom>
            <a:avLst/>
            <a:gdLst>
              <a:gd name="connsiteX0" fmla="*/ 1764613 w 2099887"/>
              <a:gd name="connsiteY0" fmla="*/ 0 h 1724086"/>
              <a:gd name="connsiteX1" fmla="*/ 2099887 w 2099887"/>
              <a:gd name="connsiteY1" fmla="*/ 1251260 h 1724086"/>
              <a:gd name="connsiteX2" fmla="*/ 335275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5"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3" hasCustomPrompt="1"/>
          </p:nvPr>
        </p:nvSpPr>
        <p:spPr>
          <a:xfrm>
            <a:off x="2776428" y="1519206"/>
            <a:ext cx="2099887" cy="1724086"/>
          </a:xfrm>
          <a:custGeom>
            <a:avLst/>
            <a:gdLst>
              <a:gd name="connsiteX0" fmla="*/ 1764613 w 2099887"/>
              <a:gd name="connsiteY0" fmla="*/ 0 h 1724086"/>
              <a:gd name="connsiteX1" fmla="*/ 2099887 w 2099887"/>
              <a:gd name="connsiteY1" fmla="*/ 1251260 h 1724086"/>
              <a:gd name="connsiteX2" fmla="*/ 335274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4"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4910029" y="1519206"/>
            <a:ext cx="2099887" cy="1724086"/>
          </a:xfrm>
          <a:custGeom>
            <a:avLst/>
            <a:gdLst>
              <a:gd name="connsiteX0" fmla="*/ 1764613 w 2099887"/>
              <a:gd name="connsiteY0" fmla="*/ 0 h 1724086"/>
              <a:gd name="connsiteX1" fmla="*/ 2099887 w 2099887"/>
              <a:gd name="connsiteY1" fmla="*/ 1251260 h 1724086"/>
              <a:gd name="connsiteX2" fmla="*/ 335275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5"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5" hasCustomPrompt="1"/>
          </p:nvPr>
        </p:nvSpPr>
        <p:spPr>
          <a:xfrm>
            <a:off x="7043628" y="1519206"/>
            <a:ext cx="2099887" cy="1724086"/>
          </a:xfrm>
          <a:custGeom>
            <a:avLst/>
            <a:gdLst>
              <a:gd name="connsiteX0" fmla="*/ 1764613 w 2099887"/>
              <a:gd name="connsiteY0" fmla="*/ 0 h 1724086"/>
              <a:gd name="connsiteX1" fmla="*/ 2099887 w 2099887"/>
              <a:gd name="connsiteY1" fmla="*/ 1251260 h 1724086"/>
              <a:gd name="connsiteX2" fmla="*/ 335274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4"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795155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Pic08_02">
    <p:spTree>
      <p:nvGrpSpPr>
        <p:cNvPr id="1" name=""/>
        <p:cNvGrpSpPr/>
        <p:nvPr/>
      </p:nvGrpSpPr>
      <p:grpSpPr>
        <a:xfrm>
          <a:off x="0" y="0"/>
          <a:ext cx="0" cy="0"/>
          <a:chOff x="0" y="0"/>
          <a:chExt cx="0" cy="0"/>
        </a:xfrm>
      </p:grpSpPr>
      <p:sp>
        <p:nvSpPr>
          <p:cNvPr id="3037"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038"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2" hasCustomPrompt="1"/>
          </p:nvPr>
        </p:nvSpPr>
        <p:spPr>
          <a:xfrm>
            <a:off x="1394564" y="1519206"/>
            <a:ext cx="2099888" cy="1724087"/>
          </a:xfrm>
          <a:custGeom>
            <a:avLst/>
            <a:gdLst>
              <a:gd name="connsiteX0" fmla="*/ 1764614 w 2099888"/>
              <a:gd name="connsiteY0" fmla="*/ 0 h 1724087"/>
              <a:gd name="connsiteX1" fmla="*/ 2099888 w 2099888"/>
              <a:gd name="connsiteY1" fmla="*/ 1251261 h 1724087"/>
              <a:gd name="connsiteX2" fmla="*/ 335275 w 2099888"/>
              <a:gd name="connsiteY2" fmla="*/ 1724087 h 1724087"/>
              <a:gd name="connsiteX3" fmla="*/ 0 w 2099888"/>
              <a:gd name="connsiteY3" fmla="*/ 472827 h 1724087"/>
            </a:gdLst>
            <a:ahLst/>
            <a:cxnLst>
              <a:cxn ang="0">
                <a:pos x="connsiteX0" y="connsiteY0"/>
              </a:cxn>
              <a:cxn ang="0">
                <a:pos x="connsiteX1" y="connsiteY1"/>
              </a:cxn>
              <a:cxn ang="0">
                <a:pos x="connsiteX2" y="connsiteY2"/>
              </a:cxn>
              <a:cxn ang="0">
                <a:pos x="connsiteX3" y="connsiteY3"/>
              </a:cxn>
            </a:cxnLst>
            <a:rect l="l" t="t" r="r" b="b"/>
            <a:pathLst>
              <a:path w="2099888" h="1724087">
                <a:moveTo>
                  <a:pt x="1764614" y="0"/>
                </a:moveTo>
                <a:lnTo>
                  <a:pt x="2099888" y="1251261"/>
                </a:lnTo>
                <a:lnTo>
                  <a:pt x="335275" y="1724087"/>
                </a:lnTo>
                <a:lnTo>
                  <a:pt x="0" y="47282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4320206" y="1939003"/>
            <a:ext cx="1826861" cy="1295400"/>
          </a:xfrm>
          <a:custGeom>
            <a:avLst/>
            <a:gdLst>
              <a:gd name="connsiteX0" fmla="*/ 0 w 1826861"/>
              <a:gd name="connsiteY0" fmla="*/ 0 h 1295400"/>
              <a:gd name="connsiteX1" fmla="*/ 1826861 w 1826861"/>
              <a:gd name="connsiteY1" fmla="*/ 0 h 1295400"/>
              <a:gd name="connsiteX2" fmla="*/ 1826861 w 1826861"/>
              <a:gd name="connsiteY2" fmla="*/ 1295400 h 1295400"/>
              <a:gd name="connsiteX3" fmla="*/ 0 w 1826861"/>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1826861" h="1295400">
                <a:moveTo>
                  <a:pt x="0" y="0"/>
                </a:moveTo>
                <a:lnTo>
                  <a:pt x="1826861" y="0"/>
                </a:lnTo>
                <a:lnTo>
                  <a:pt x="1826861" y="1295400"/>
                </a:lnTo>
                <a:lnTo>
                  <a:pt x="0" y="1295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956916" y="1530635"/>
            <a:ext cx="2160150" cy="1842981"/>
          </a:xfrm>
          <a:custGeom>
            <a:avLst/>
            <a:gdLst>
              <a:gd name="connsiteX0" fmla="*/ 1716256 w 2160150"/>
              <a:gd name="connsiteY0" fmla="*/ 0 h 1842981"/>
              <a:gd name="connsiteX1" fmla="*/ 2160150 w 2160150"/>
              <a:gd name="connsiteY1" fmla="*/ 1216972 h 1842981"/>
              <a:gd name="connsiteX2" fmla="*/ 443895 w 2160150"/>
              <a:gd name="connsiteY2" fmla="*/ 1842981 h 1842981"/>
              <a:gd name="connsiteX3" fmla="*/ 0 w 2160150"/>
              <a:gd name="connsiteY3" fmla="*/ 626010 h 1842981"/>
            </a:gdLst>
            <a:ahLst/>
            <a:cxnLst>
              <a:cxn ang="0">
                <a:pos x="connsiteX0" y="connsiteY0"/>
              </a:cxn>
              <a:cxn ang="0">
                <a:pos x="connsiteX1" y="connsiteY1"/>
              </a:cxn>
              <a:cxn ang="0">
                <a:pos x="connsiteX2" y="connsiteY2"/>
              </a:cxn>
              <a:cxn ang="0">
                <a:pos x="connsiteX3" y="connsiteY3"/>
              </a:cxn>
            </a:cxnLst>
            <a:rect l="l" t="t" r="r" b="b"/>
            <a:pathLst>
              <a:path w="2160150" h="1842981">
                <a:moveTo>
                  <a:pt x="1716256" y="0"/>
                </a:moveTo>
                <a:lnTo>
                  <a:pt x="2160150" y="1216972"/>
                </a:lnTo>
                <a:lnTo>
                  <a:pt x="443895" y="1842981"/>
                </a:lnTo>
                <a:lnTo>
                  <a:pt x="0" y="6260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365423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Pic08_02">
    <p:spTree>
      <p:nvGrpSpPr>
        <p:cNvPr id="1" name=""/>
        <p:cNvGrpSpPr/>
        <p:nvPr/>
      </p:nvGrpSpPr>
      <p:grpSpPr>
        <a:xfrm>
          <a:off x="0" y="0"/>
          <a:ext cx="0" cy="0"/>
          <a:chOff x="0" y="0"/>
          <a:chExt cx="0" cy="0"/>
        </a:xfrm>
      </p:grpSpPr>
      <p:sp>
        <p:nvSpPr>
          <p:cNvPr id="9" name="Picture Placeholder 8"/>
          <p:cNvSpPr>
            <a:spLocks noGrp="1"/>
          </p:cNvSpPr>
          <p:nvPr>
            <p:ph type="pic" sz="quarter" idx="32" hasCustomPrompt="1"/>
          </p:nvPr>
        </p:nvSpPr>
        <p:spPr>
          <a:xfrm>
            <a:off x="0" y="1885949"/>
            <a:ext cx="4572000" cy="3257550"/>
          </a:xfrm>
          <a:custGeom>
            <a:avLst/>
            <a:gdLst>
              <a:gd name="connsiteX0" fmla="*/ 0 w 4572000"/>
              <a:gd name="connsiteY0" fmla="*/ 0 h 3257550"/>
              <a:gd name="connsiteX1" fmla="*/ 4572000 w 4572000"/>
              <a:gd name="connsiteY1" fmla="*/ 1487425 h 3257550"/>
              <a:gd name="connsiteX2" fmla="*/ 4572000 w 4572000"/>
              <a:gd name="connsiteY2" fmla="*/ 3257550 h 3257550"/>
              <a:gd name="connsiteX3" fmla="*/ 0 w 4572000"/>
              <a:gd name="connsiteY3" fmla="*/ 3257550 h 3257550"/>
              <a:gd name="connsiteX4" fmla="*/ 0 w 4572000"/>
              <a:gd name="connsiteY4" fmla="*/ 3257549 h 3257550"/>
              <a:gd name="connsiteX5" fmla="*/ 0 w 4572000"/>
              <a:gd name="connsiteY5" fmla="*/ 1831533 h 3257550"/>
              <a:gd name="connsiteX6" fmla="*/ 0 w 4572000"/>
              <a:gd name="connsiteY6" fmla="*/ 1487425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3257550">
                <a:moveTo>
                  <a:pt x="0" y="0"/>
                </a:moveTo>
                <a:lnTo>
                  <a:pt x="4572000" y="1487425"/>
                </a:lnTo>
                <a:lnTo>
                  <a:pt x="4572000" y="3257550"/>
                </a:lnTo>
                <a:lnTo>
                  <a:pt x="0" y="3257550"/>
                </a:lnTo>
                <a:lnTo>
                  <a:pt x="0" y="3257549"/>
                </a:lnTo>
                <a:lnTo>
                  <a:pt x="0" y="1831533"/>
                </a:lnTo>
                <a:lnTo>
                  <a:pt x="0" y="14874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0" y="-1"/>
            <a:ext cx="4572000" cy="3257550"/>
          </a:xfrm>
          <a:custGeom>
            <a:avLst/>
            <a:gdLst>
              <a:gd name="connsiteX0" fmla="*/ 0 w 4572000"/>
              <a:gd name="connsiteY0" fmla="*/ 0 h 3257550"/>
              <a:gd name="connsiteX1" fmla="*/ 4572000 w 4572000"/>
              <a:gd name="connsiteY1" fmla="*/ 0 h 3257550"/>
              <a:gd name="connsiteX2" fmla="*/ 4572000 w 4572000"/>
              <a:gd name="connsiteY2" fmla="*/ 1770124 h 3257550"/>
              <a:gd name="connsiteX3" fmla="*/ 4572000 w 4572000"/>
              <a:gd name="connsiteY3" fmla="*/ 3257550 h 3257550"/>
              <a:gd name="connsiteX4" fmla="*/ 0 w 4572000"/>
              <a:gd name="connsiteY4" fmla="*/ 1770124 h 325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257550">
                <a:moveTo>
                  <a:pt x="0" y="0"/>
                </a:moveTo>
                <a:lnTo>
                  <a:pt x="4572000" y="0"/>
                </a:lnTo>
                <a:lnTo>
                  <a:pt x="4572000" y="1770124"/>
                </a:lnTo>
                <a:lnTo>
                  <a:pt x="4572000" y="3257550"/>
                </a:lnTo>
                <a:lnTo>
                  <a:pt x="0" y="177012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93433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1_Pic08_02">
    <p:spTree>
      <p:nvGrpSpPr>
        <p:cNvPr id="1" name=""/>
        <p:cNvGrpSpPr/>
        <p:nvPr/>
      </p:nvGrpSpPr>
      <p:grpSpPr>
        <a:xfrm>
          <a:off x="0" y="0"/>
          <a:ext cx="0" cy="0"/>
          <a:chOff x="0" y="0"/>
          <a:chExt cx="0" cy="0"/>
        </a:xfrm>
      </p:grpSpPr>
      <p:sp>
        <p:nvSpPr>
          <p:cNvPr id="8" name="Picture Placeholder 7"/>
          <p:cNvSpPr>
            <a:spLocks noGrp="1"/>
          </p:cNvSpPr>
          <p:nvPr>
            <p:ph type="pic" sz="quarter" idx="32" hasCustomPrompt="1"/>
          </p:nvPr>
        </p:nvSpPr>
        <p:spPr>
          <a:xfrm>
            <a:off x="0" y="1885949"/>
            <a:ext cx="4572000" cy="3257550"/>
          </a:xfrm>
          <a:custGeom>
            <a:avLst/>
            <a:gdLst>
              <a:gd name="connsiteX0" fmla="*/ 0 w 4572000"/>
              <a:gd name="connsiteY0" fmla="*/ 0 h 3257550"/>
              <a:gd name="connsiteX1" fmla="*/ 4572000 w 4572000"/>
              <a:gd name="connsiteY1" fmla="*/ 1487425 h 3257550"/>
              <a:gd name="connsiteX2" fmla="*/ 4572000 w 4572000"/>
              <a:gd name="connsiteY2" fmla="*/ 3257550 h 3257550"/>
              <a:gd name="connsiteX3" fmla="*/ 0 w 4572000"/>
              <a:gd name="connsiteY3" fmla="*/ 3257550 h 3257550"/>
              <a:gd name="connsiteX4" fmla="*/ 0 w 4572000"/>
              <a:gd name="connsiteY4" fmla="*/ 3257549 h 3257550"/>
              <a:gd name="connsiteX5" fmla="*/ 0 w 4572000"/>
              <a:gd name="connsiteY5" fmla="*/ 1831533 h 3257550"/>
              <a:gd name="connsiteX6" fmla="*/ 0 w 4572000"/>
              <a:gd name="connsiteY6" fmla="*/ 1487425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3257550">
                <a:moveTo>
                  <a:pt x="0" y="0"/>
                </a:moveTo>
                <a:lnTo>
                  <a:pt x="4572000" y="1487425"/>
                </a:lnTo>
                <a:lnTo>
                  <a:pt x="4572000" y="3257550"/>
                </a:lnTo>
                <a:lnTo>
                  <a:pt x="0" y="3257550"/>
                </a:lnTo>
                <a:lnTo>
                  <a:pt x="0" y="3257549"/>
                </a:lnTo>
                <a:lnTo>
                  <a:pt x="0" y="1831533"/>
                </a:lnTo>
                <a:lnTo>
                  <a:pt x="0" y="14874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4572000" y="-1"/>
            <a:ext cx="4572000" cy="3238498"/>
          </a:xfrm>
          <a:custGeom>
            <a:avLst/>
            <a:gdLst>
              <a:gd name="connsiteX0" fmla="*/ 0 w 4572000"/>
              <a:gd name="connsiteY0" fmla="*/ 0 h 3238498"/>
              <a:gd name="connsiteX1" fmla="*/ 4572000 w 4572000"/>
              <a:gd name="connsiteY1" fmla="*/ 0 h 3238498"/>
              <a:gd name="connsiteX2" fmla="*/ 4572000 w 4572000"/>
              <a:gd name="connsiteY2" fmla="*/ 1759772 h 3238498"/>
              <a:gd name="connsiteX3" fmla="*/ 0 w 4572000"/>
              <a:gd name="connsiteY3" fmla="*/ 3238498 h 3238498"/>
              <a:gd name="connsiteX4" fmla="*/ 0 w 4572000"/>
              <a:gd name="connsiteY4" fmla="*/ 1759772 h 323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238498">
                <a:moveTo>
                  <a:pt x="0" y="0"/>
                </a:moveTo>
                <a:lnTo>
                  <a:pt x="4572000" y="0"/>
                </a:lnTo>
                <a:lnTo>
                  <a:pt x="4572000" y="1759772"/>
                </a:lnTo>
                <a:lnTo>
                  <a:pt x="0" y="3238498"/>
                </a:lnTo>
                <a:lnTo>
                  <a:pt x="0" y="175977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97086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0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4572000" y="-1"/>
            <a:ext cx="4572000" cy="5143500"/>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572000" h="5143500">
                <a:moveTo>
                  <a:pt x="0" y="0"/>
                </a:moveTo>
                <a:lnTo>
                  <a:pt x="4572000" y="0"/>
                </a:lnTo>
                <a:lnTo>
                  <a:pt x="4572000"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741809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6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4572000" cy="5143500"/>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572000" h="5143500">
                <a:moveTo>
                  <a:pt x="0" y="0"/>
                </a:moveTo>
                <a:lnTo>
                  <a:pt x="4572000" y="0"/>
                </a:lnTo>
                <a:lnTo>
                  <a:pt x="4572000"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510500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7_Pic08_02">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0" y="2876549"/>
            <a:ext cx="9144000" cy="2266950"/>
          </a:xfrm>
          <a:custGeom>
            <a:avLst/>
            <a:gdLst>
              <a:gd name="connsiteX0" fmla="*/ 0 w 9144000"/>
              <a:gd name="connsiteY0" fmla="*/ 0 h 2266950"/>
              <a:gd name="connsiteX1" fmla="*/ 9144000 w 9144000"/>
              <a:gd name="connsiteY1" fmla="*/ 0 h 2266950"/>
              <a:gd name="connsiteX2" fmla="*/ 9144000 w 9144000"/>
              <a:gd name="connsiteY2" fmla="*/ 2266950 h 2266950"/>
              <a:gd name="connsiteX3" fmla="*/ 0 w 91440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144000" h="2266950">
                <a:moveTo>
                  <a:pt x="0" y="0"/>
                </a:moveTo>
                <a:lnTo>
                  <a:pt x="9144000" y="0"/>
                </a:lnTo>
                <a:lnTo>
                  <a:pt x="9144000" y="2266950"/>
                </a:lnTo>
                <a:lnTo>
                  <a:pt x="0" y="2266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728084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Pic08_02">
    <p:spTree>
      <p:nvGrpSpPr>
        <p:cNvPr id="1" name=""/>
        <p:cNvGrpSpPr/>
        <p:nvPr/>
      </p:nvGrpSpPr>
      <p:grpSpPr>
        <a:xfrm>
          <a:off x="0" y="0"/>
          <a:ext cx="0" cy="0"/>
          <a:chOff x="0" y="0"/>
          <a:chExt cx="0" cy="0"/>
        </a:xfrm>
      </p:grpSpPr>
      <p:sp>
        <p:nvSpPr>
          <p:cNvPr id="11" name="Picture Placeholder 10"/>
          <p:cNvSpPr>
            <a:spLocks noGrp="1"/>
          </p:cNvSpPr>
          <p:nvPr>
            <p:ph type="pic" sz="quarter" idx="32" hasCustomPrompt="1"/>
          </p:nvPr>
        </p:nvSpPr>
        <p:spPr>
          <a:xfrm>
            <a:off x="0" y="-1"/>
            <a:ext cx="2590800" cy="2647950"/>
          </a:xfrm>
          <a:custGeom>
            <a:avLst/>
            <a:gdLst>
              <a:gd name="connsiteX0" fmla="*/ 0 w 2590800"/>
              <a:gd name="connsiteY0" fmla="*/ 0 h 2647950"/>
              <a:gd name="connsiteX1" fmla="*/ 2286000 w 2590800"/>
              <a:gd name="connsiteY1" fmla="*/ 0 h 2647950"/>
              <a:gd name="connsiteX2" fmla="*/ 2286000 w 2590800"/>
              <a:gd name="connsiteY2" fmla="*/ 715662 h 2647950"/>
              <a:gd name="connsiteX3" fmla="*/ 2590800 w 2590800"/>
              <a:gd name="connsiteY3" fmla="*/ 1097349 h 2647950"/>
              <a:gd name="connsiteX4" fmla="*/ 2286000 w 2590800"/>
              <a:gd name="connsiteY4" fmla="*/ 1479035 h 2647950"/>
              <a:gd name="connsiteX5" fmla="*/ 2286000 w 2590800"/>
              <a:gd name="connsiteY5" fmla="*/ 2647950 h 2647950"/>
              <a:gd name="connsiteX6" fmla="*/ 0 w 2590800"/>
              <a:gd name="connsiteY6" fmla="*/ 26479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2647950">
                <a:moveTo>
                  <a:pt x="0" y="0"/>
                </a:moveTo>
                <a:lnTo>
                  <a:pt x="2286000" y="0"/>
                </a:lnTo>
                <a:lnTo>
                  <a:pt x="2286000" y="715662"/>
                </a:lnTo>
                <a:lnTo>
                  <a:pt x="2590800" y="1097349"/>
                </a:lnTo>
                <a:lnTo>
                  <a:pt x="2286000" y="1479035"/>
                </a:lnTo>
                <a:lnTo>
                  <a:pt x="2286000" y="2647950"/>
                </a:lnTo>
                <a:lnTo>
                  <a:pt x="0" y="2647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2285364" y="-1"/>
            <a:ext cx="2590800" cy="2647950"/>
          </a:xfrm>
          <a:custGeom>
            <a:avLst/>
            <a:gdLst>
              <a:gd name="connsiteX0" fmla="*/ 0 w 2590800"/>
              <a:gd name="connsiteY0" fmla="*/ 0 h 2647950"/>
              <a:gd name="connsiteX1" fmla="*/ 2286000 w 2590800"/>
              <a:gd name="connsiteY1" fmla="*/ 0 h 2647950"/>
              <a:gd name="connsiteX2" fmla="*/ 2286000 w 2590800"/>
              <a:gd name="connsiteY2" fmla="*/ 715662 h 2647950"/>
              <a:gd name="connsiteX3" fmla="*/ 2590800 w 2590800"/>
              <a:gd name="connsiteY3" fmla="*/ 1097349 h 2647950"/>
              <a:gd name="connsiteX4" fmla="*/ 2286000 w 2590800"/>
              <a:gd name="connsiteY4" fmla="*/ 1479035 h 2647950"/>
              <a:gd name="connsiteX5" fmla="*/ 2286000 w 2590800"/>
              <a:gd name="connsiteY5" fmla="*/ 2647950 h 2647950"/>
              <a:gd name="connsiteX6" fmla="*/ 0 w 2590800"/>
              <a:gd name="connsiteY6" fmla="*/ 26479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2647950">
                <a:moveTo>
                  <a:pt x="0" y="0"/>
                </a:moveTo>
                <a:lnTo>
                  <a:pt x="2286000" y="0"/>
                </a:lnTo>
                <a:lnTo>
                  <a:pt x="2286000" y="715662"/>
                </a:lnTo>
                <a:lnTo>
                  <a:pt x="2590800" y="1097349"/>
                </a:lnTo>
                <a:lnTo>
                  <a:pt x="2286000" y="1479035"/>
                </a:lnTo>
                <a:lnTo>
                  <a:pt x="2286000" y="2647950"/>
                </a:lnTo>
                <a:lnTo>
                  <a:pt x="0" y="2647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4" hasCustomPrompt="1"/>
          </p:nvPr>
        </p:nvSpPr>
        <p:spPr>
          <a:xfrm>
            <a:off x="4570728" y="-1"/>
            <a:ext cx="2590800" cy="2647950"/>
          </a:xfrm>
          <a:custGeom>
            <a:avLst/>
            <a:gdLst>
              <a:gd name="connsiteX0" fmla="*/ 0 w 2590800"/>
              <a:gd name="connsiteY0" fmla="*/ 0 h 2647950"/>
              <a:gd name="connsiteX1" fmla="*/ 2286000 w 2590800"/>
              <a:gd name="connsiteY1" fmla="*/ 0 h 2647950"/>
              <a:gd name="connsiteX2" fmla="*/ 2286000 w 2590800"/>
              <a:gd name="connsiteY2" fmla="*/ 715662 h 2647950"/>
              <a:gd name="connsiteX3" fmla="*/ 2590800 w 2590800"/>
              <a:gd name="connsiteY3" fmla="*/ 1097349 h 2647950"/>
              <a:gd name="connsiteX4" fmla="*/ 2286000 w 2590800"/>
              <a:gd name="connsiteY4" fmla="*/ 1479035 h 2647950"/>
              <a:gd name="connsiteX5" fmla="*/ 2286000 w 2590800"/>
              <a:gd name="connsiteY5" fmla="*/ 2647950 h 2647950"/>
              <a:gd name="connsiteX6" fmla="*/ 0 w 2590800"/>
              <a:gd name="connsiteY6" fmla="*/ 26479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2647950">
                <a:moveTo>
                  <a:pt x="0" y="0"/>
                </a:moveTo>
                <a:lnTo>
                  <a:pt x="2286000" y="0"/>
                </a:lnTo>
                <a:lnTo>
                  <a:pt x="2286000" y="715662"/>
                </a:lnTo>
                <a:lnTo>
                  <a:pt x="2590800" y="1097349"/>
                </a:lnTo>
                <a:lnTo>
                  <a:pt x="2286000" y="1479035"/>
                </a:lnTo>
                <a:lnTo>
                  <a:pt x="2286000" y="2647950"/>
                </a:lnTo>
                <a:lnTo>
                  <a:pt x="0" y="2647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5" hasCustomPrompt="1"/>
          </p:nvPr>
        </p:nvSpPr>
        <p:spPr>
          <a:xfrm>
            <a:off x="6856093" y="-1"/>
            <a:ext cx="2287907" cy="2647950"/>
          </a:xfrm>
          <a:custGeom>
            <a:avLst/>
            <a:gdLst>
              <a:gd name="connsiteX0" fmla="*/ 1907 w 2287907"/>
              <a:gd name="connsiteY0" fmla="*/ 0 h 2647950"/>
              <a:gd name="connsiteX1" fmla="*/ 382907 w 2287907"/>
              <a:gd name="connsiteY1" fmla="*/ 0 h 2647950"/>
              <a:gd name="connsiteX2" fmla="*/ 2287907 w 2287907"/>
              <a:gd name="connsiteY2" fmla="*/ 0 h 2647950"/>
              <a:gd name="connsiteX3" fmla="*/ 2287907 w 2287907"/>
              <a:gd name="connsiteY3" fmla="*/ 2647950 h 2647950"/>
              <a:gd name="connsiteX4" fmla="*/ 382907 w 2287907"/>
              <a:gd name="connsiteY4" fmla="*/ 2647950 h 2647950"/>
              <a:gd name="connsiteX5" fmla="*/ 306707 w 2287907"/>
              <a:gd name="connsiteY5" fmla="*/ 2647950 h 2647950"/>
              <a:gd name="connsiteX6" fmla="*/ 1907 w 2287907"/>
              <a:gd name="connsiteY6" fmla="*/ 2647950 h 2647950"/>
              <a:gd name="connsiteX7" fmla="*/ 1907 w 2287907"/>
              <a:gd name="connsiteY7" fmla="*/ 1482216 h 2647950"/>
              <a:gd name="connsiteX8" fmla="*/ 0 w 2287907"/>
              <a:gd name="connsiteY8" fmla="*/ 1482216 h 2647950"/>
              <a:gd name="connsiteX9" fmla="*/ 1907 w 2287907"/>
              <a:gd name="connsiteY9" fmla="*/ 1479828 h 2647950"/>
              <a:gd name="connsiteX10" fmla="*/ 1907 w 2287907"/>
              <a:gd name="connsiteY10" fmla="*/ 1479035 h 2647950"/>
              <a:gd name="connsiteX11" fmla="*/ 2540 w 2287907"/>
              <a:gd name="connsiteY11" fmla="*/ 1479035 h 2647950"/>
              <a:gd name="connsiteX12" fmla="*/ 306071 w 2287907"/>
              <a:gd name="connsiteY12" fmla="*/ 1098938 h 2647950"/>
              <a:gd name="connsiteX13" fmla="*/ 1 w 2287907"/>
              <a:gd name="connsiteY13" fmla="*/ 715662 h 2647950"/>
              <a:gd name="connsiteX14" fmla="*/ 1907 w 2287907"/>
              <a:gd name="connsiteY14" fmla="*/ 715658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7907" h="2647950">
                <a:moveTo>
                  <a:pt x="1907" y="0"/>
                </a:moveTo>
                <a:lnTo>
                  <a:pt x="382907" y="0"/>
                </a:lnTo>
                <a:lnTo>
                  <a:pt x="2287907" y="0"/>
                </a:lnTo>
                <a:lnTo>
                  <a:pt x="2287907" y="2647950"/>
                </a:lnTo>
                <a:lnTo>
                  <a:pt x="382907" y="2647950"/>
                </a:lnTo>
                <a:lnTo>
                  <a:pt x="306707" y="2647950"/>
                </a:lnTo>
                <a:lnTo>
                  <a:pt x="1907" y="2647950"/>
                </a:lnTo>
                <a:lnTo>
                  <a:pt x="1907" y="1482216"/>
                </a:lnTo>
                <a:lnTo>
                  <a:pt x="0" y="1482216"/>
                </a:lnTo>
                <a:lnTo>
                  <a:pt x="1907" y="1479828"/>
                </a:lnTo>
                <a:lnTo>
                  <a:pt x="1907" y="1479035"/>
                </a:lnTo>
                <a:lnTo>
                  <a:pt x="2540" y="1479035"/>
                </a:lnTo>
                <a:lnTo>
                  <a:pt x="306071" y="1098938"/>
                </a:lnTo>
                <a:lnTo>
                  <a:pt x="1" y="715662"/>
                </a:lnTo>
                <a:lnTo>
                  <a:pt x="1907" y="71565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217400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Pic08_02">
    <p:spTree>
      <p:nvGrpSpPr>
        <p:cNvPr id="1" name=""/>
        <p:cNvGrpSpPr/>
        <p:nvPr/>
      </p:nvGrpSpPr>
      <p:grpSpPr>
        <a:xfrm>
          <a:off x="0" y="0"/>
          <a:ext cx="0" cy="0"/>
          <a:chOff x="0" y="0"/>
          <a:chExt cx="0" cy="0"/>
        </a:xfrm>
      </p:grpSpPr>
      <p:sp>
        <p:nvSpPr>
          <p:cNvPr id="5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59"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2438400" y="3105148"/>
            <a:ext cx="1600199" cy="1735040"/>
          </a:xfrm>
          <a:custGeom>
            <a:avLst/>
            <a:gdLst>
              <a:gd name="connsiteX0" fmla="*/ 0 w 1600199"/>
              <a:gd name="connsiteY0" fmla="*/ 0 h 1735040"/>
              <a:gd name="connsiteX1" fmla="*/ 1600199 w 1600199"/>
              <a:gd name="connsiteY1" fmla="*/ 0 h 1735040"/>
              <a:gd name="connsiteX2" fmla="*/ 1600199 w 1600199"/>
              <a:gd name="connsiteY2" fmla="*/ 1735040 h 1735040"/>
              <a:gd name="connsiteX3" fmla="*/ 0 w 1600199"/>
              <a:gd name="connsiteY3" fmla="*/ 1735040 h 1735040"/>
            </a:gdLst>
            <a:ahLst/>
            <a:cxnLst>
              <a:cxn ang="0">
                <a:pos x="connsiteX0" y="connsiteY0"/>
              </a:cxn>
              <a:cxn ang="0">
                <a:pos x="connsiteX1" y="connsiteY1"/>
              </a:cxn>
              <a:cxn ang="0">
                <a:pos x="connsiteX2" y="connsiteY2"/>
              </a:cxn>
              <a:cxn ang="0">
                <a:pos x="connsiteX3" y="connsiteY3"/>
              </a:cxn>
            </a:cxnLst>
            <a:rect l="l" t="t" r="r" b="b"/>
            <a:pathLst>
              <a:path w="1600199" h="1735040">
                <a:moveTo>
                  <a:pt x="0" y="0"/>
                </a:moveTo>
                <a:lnTo>
                  <a:pt x="1600199" y="0"/>
                </a:lnTo>
                <a:lnTo>
                  <a:pt x="1600199" y="1735040"/>
                </a:lnTo>
                <a:lnTo>
                  <a:pt x="0" y="173504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3" hasCustomPrompt="1"/>
          </p:nvPr>
        </p:nvSpPr>
        <p:spPr>
          <a:xfrm>
            <a:off x="6477000" y="3105148"/>
            <a:ext cx="2667000" cy="1735040"/>
          </a:xfrm>
          <a:custGeom>
            <a:avLst/>
            <a:gdLst>
              <a:gd name="connsiteX0" fmla="*/ 0 w 2667000"/>
              <a:gd name="connsiteY0" fmla="*/ 0 h 1735040"/>
              <a:gd name="connsiteX1" fmla="*/ 2667000 w 2667000"/>
              <a:gd name="connsiteY1" fmla="*/ 0 h 1735040"/>
              <a:gd name="connsiteX2" fmla="*/ 2667000 w 2667000"/>
              <a:gd name="connsiteY2" fmla="*/ 1735040 h 1735040"/>
              <a:gd name="connsiteX3" fmla="*/ 0 w 2667000"/>
              <a:gd name="connsiteY3" fmla="*/ 1735040 h 1735040"/>
            </a:gdLst>
            <a:ahLst/>
            <a:cxnLst>
              <a:cxn ang="0">
                <a:pos x="connsiteX0" y="connsiteY0"/>
              </a:cxn>
              <a:cxn ang="0">
                <a:pos x="connsiteX1" y="connsiteY1"/>
              </a:cxn>
              <a:cxn ang="0">
                <a:pos x="connsiteX2" y="connsiteY2"/>
              </a:cxn>
              <a:cxn ang="0">
                <a:pos x="connsiteX3" y="connsiteY3"/>
              </a:cxn>
            </a:cxnLst>
            <a:rect l="l" t="t" r="r" b="b"/>
            <a:pathLst>
              <a:path w="2667000" h="1735040">
                <a:moveTo>
                  <a:pt x="0" y="0"/>
                </a:moveTo>
                <a:lnTo>
                  <a:pt x="2667000" y="0"/>
                </a:lnTo>
                <a:lnTo>
                  <a:pt x="2667000" y="1735040"/>
                </a:lnTo>
                <a:lnTo>
                  <a:pt x="0" y="173504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4" hasCustomPrompt="1"/>
          </p:nvPr>
        </p:nvSpPr>
        <p:spPr>
          <a:xfrm>
            <a:off x="4038600" y="1812776"/>
            <a:ext cx="2438400" cy="1292372"/>
          </a:xfrm>
          <a:custGeom>
            <a:avLst/>
            <a:gdLst>
              <a:gd name="connsiteX0" fmla="*/ 0 w 2438400"/>
              <a:gd name="connsiteY0" fmla="*/ 0 h 1292372"/>
              <a:gd name="connsiteX1" fmla="*/ 2438400 w 2438400"/>
              <a:gd name="connsiteY1" fmla="*/ 0 h 1292372"/>
              <a:gd name="connsiteX2" fmla="*/ 2438400 w 2438400"/>
              <a:gd name="connsiteY2" fmla="*/ 1292372 h 1292372"/>
              <a:gd name="connsiteX3" fmla="*/ 0 w 2438400"/>
              <a:gd name="connsiteY3" fmla="*/ 1292372 h 1292372"/>
            </a:gdLst>
            <a:ahLst/>
            <a:cxnLst>
              <a:cxn ang="0">
                <a:pos x="connsiteX0" y="connsiteY0"/>
              </a:cxn>
              <a:cxn ang="0">
                <a:pos x="connsiteX1" y="connsiteY1"/>
              </a:cxn>
              <a:cxn ang="0">
                <a:pos x="connsiteX2" y="connsiteY2"/>
              </a:cxn>
              <a:cxn ang="0">
                <a:pos x="connsiteX3" y="connsiteY3"/>
              </a:cxn>
            </a:cxnLst>
            <a:rect l="l" t="t" r="r" b="b"/>
            <a:pathLst>
              <a:path w="2438400" h="1292372">
                <a:moveTo>
                  <a:pt x="0" y="0"/>
                </a:moveTo>
                <a:lnTo>
                  <a:pt x="2438400" y="0"/>
                </a:lnTo>
                <a:lnTo>
                  <a:pt x="2438400" y="1292372"/>
                </a:lnTo>
                <a:lnTo>
                  <a:pt x="0" y="129237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5" hasCustomPrompt="1"/>
          </p:nvPr>
        </p:nvSpPr>
        <p:spPr>
          <a:xfrm>
            <a:off x="1" y="1812776"/>
            <a:ext cx="1371600" cy="1292372"/>
          </a:xfrm>
          <a:custGeom>
            <a:avLst/>
            <a:gdLst>
              <a:gd name="connsiteX0" fmla="*/ 0 w 1371600"/>
              <a:gd name="connsiteY0" fmla="*/ 0 h 1292372"/>
              <a:gd name="connsiteX1" fmla="*/ 1371600 w 1371600"/>
              <a:gd name="connsiteY1" fmla="*/ 0 h 1292372"/>
              <a:gd name="connsiteX2" fmla="*/ 1371600 w 1371600"/>
              <a:gd name="connsiteY2" fmla="*/ 1292372 h 1292372"/>
              <a:gd name="connsiteX3" fmla="*/ 0 w 1371600"/>
              <a:gd name="connsiteY3" fmla="*/ 1292372 h 1292372"/>
            </a:gdLst>
            <a:ahLst/>
            <a:cxnLst>
              <a:cxn ang="0">
                <a:pos x="connsiteX0" y="connsiteY0"/>
              </a:cxn>
              <a:cxn ang="0">
                <a:pos x="connsiteX1" y="connsiteY1"/>
              </a:cxn>
              <a:cxn ang="0">
                <a:pos x="connsiteX2" y="connsiteY2"/>
              </a:cxn>
              <a:cxn ang="0">
                <a:pos x="connsiteX3" y="connsiteY3"/>
              </a:cxn>
            </a:cxnLst>
            <a:rect l="l" t="t" r="r" b="b"/>
            <a:pathLst>
              <a:path w="1371600" h="1292372">
                <a:moveTo>
                  <a:pt x="0" y="0"/>
                </a:moveTo>
                <a:lnTo>
                  <a:pt x="1371600" y="0"/>
                </a:lnTo>
                <a:lnTo>
                  <a:pt x="1371600" y="1292372"/>
                </a:lnTo>
                <a:lnTo>
                  <a:pt x="0" y="129237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69690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8_Pic08_02">
    <p:spTree>
      <p:nvGrpSpPr>
        <p:cNvPr id="1" name=""/>
        <p:cNvGrpSpPr/>
        <p:nvPr/>
      </p:nvGrpSpPr>
      <p:grpSpPr>
        <a:xfrm>
          <a:off x="0" y="0"/>
          <a:ext cx="0" cy="0"/>
          <a:chOff x="0" y="0"/>
          <a:chExt cx="0" cy="0"/>
        </a:xfrm>
      </p:grpSpPr>
      <p:sp>
        <p:nvSpPr>
          <p:cNvPr id="6"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2590800" y="2911593"/>
            <a:ext cx="1826681" cy="1828800"/>
          </a:xfrm>
          <a:custGeom>
            <a:avLst/>
            <a:gdLst>
              <a:gd name="connsiteX0" fmla="*/ 0 w 1826681"/>
              <a:gd name="connsiteY0" fmla="*/ 0 h 1828800"/>
              <a:gd name="connsiteX1" fmla="*/ 1826681 w 1826681"/>
              <a:gd name="connsiteY1" fmla="*/ 0 h 1828800"/>
              <a:gd name="connsiteX2" fmla="*/ 1826681 w 1826681"/>
              <a:gd name="connsiteY2" fmla="*/ 1828800 h 1828800"/>
              <a:gd name="connsiteX3" fmla="*/ 1684782 w 1826681"/>
              <a:gd name="connsiteY3" fmla="*/ 1816085 h 1828800"/>
              <a:gd name="connsiteX4" fmla="*/ 1542883 w 1826681"/>
              <a:gd name="connsiteY4" fmla="*/ 1792776 h 1828800"/>
              <a:gd name="connsiteX5" fmla="*/ 1406280 w 1826681"/>
              <a:gd name="connsiteY5" fmla="*/ 1762048 h 1828800"/>
              <a:gd name="connsiteX6" fmla="*/ 1270735 w 1826681"/>
              <a:gd name="connsiteY6" fmla="*/ 1719666 h 1828800"/>
              <a:gd name="connsiteX7" fmla="*/ 1141543 w 1826681"/>
              <a:gd name="connsiteY7" fmla="*/ 1667747 h 1828800"/>
              <a:gd name="connsiteX8" fmla="*/ 1015529 w 1826681"/>
              <a:gd name="connsiteY8" fmla="*/ 1605234 h 1828800"/>
              <a:gd name="connsiteX9" fmla="*/ 892691 w 1826681"/>
              <a:gd name="connsiteY9" fmla="*/ 1535302 h 1828800"/>
              <a:gd name="connsiteX10" fmla="*/ 776207 w 1826681"/>
              <a:gd name="connsiteY10" fmla="*/ 1455835 h 1828800"/>
              <a:gd name="connsiteX11" fmla="*/ 663959 w 1826681"/>
              <a:gd name="connsiteY11" fmla="*/ 1366832 h 1828800"/>
              <a:gd name="connsiteX12" fmla="*/ 560182 w 1826681"/>
              <a:gd name="connsiteY12" fmla="*/ 1268293 h 1828800"/>
              <a:gd name="connsiteX13" fmla="*/ 461700 w 1826681"/>
              <a:gd name="connsiteY13" fmla="*/ 1162337 h 1828800"/>
              <a:gd name="connsiteX14" fmla="*/ 372749 w 1826681"/>
              <a:gd name="connsiteY14" fmla="*/ 1052143 h 1828800"/>
              <a:gd name="connsiteX15" fmla="*/ 291210 w 1826681"/>
              <a:gd name="connsiteY15" fmla="*/ 933472 h 1828800"/>
              <a:gd name="connsiteX16" fmla="*/ 221319 w 1826681"/>
              <a:gd name="connsiteY16" fmla="*/ 812682 h 1828800"/>
              <a:gd name="connsiteX17" fmla="*/ 160959 w 1826681"/>
              <a:gd name="connsiteY17" fmla="*/ 686595 h 1828800"/>
              <a:gd name="connsiteX18" fmla="*/ 109071 w 1826681"/>
              <a:gd name="connsiteY18" fmla="*/ 555209 h 1828800"/>
              <a:gd name="connsiteX19" fmla="*/ 64595 w 1826681"/>
              <a:gd name="connsiteY19" fmla="*/ 419585 h 1828800"/>
              <a:gd name="connsiteX20" fmla="*/ 33886 w 1826681"/>
              <a:gd name="connsiteY20" fmla="*/ 282902 h 1828800"/>
              <a:gd name="connsiteX21" fmla="*/ 12707 w 1826681"/>
              <a:gd name="connsiteY21" fmla="*/ 1430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6681" h="1828800">
                <a:moveTo>
                  <a:pt x="0" y="0"/>
                </a:moveTo>
                <a:lnTo>
                  <a:pt x="1826681" y="0"/>
                </a:lnTo>
                <a:lnTo>
                  <a:pt x="1826681" y="1828800"/>
                </a:lnTo>
                <a:lnTo>
                  <a:pt x="1684782" y="1816085"/>
                </a:lnTo>
                <a:lnTo>
                  <a:pt x="1542883" y="1792776"/>
                </a:lnTo>
                <a:lnTo>
                  <a:pt x="1406280" y="1762048"/>
                </a:lnTo>
                <a:lnTo>
                  <a:pt x="1270735" y="1719666"/>
                </a:lnTo>
                <a:lnTo>
                  <a:pt x="1141543" y="1667747"/>
                </a:lnTo>
                <a:lnTo>
                  <a:pt x="1015529" y="1605234"/>
                </a:lnTo>
                <a:lnTo>
                  <a:pt x="892691" y="1535302"/>
                </a:lnTo>
                <a:lnTo>
                  <a:pt x="776207" y="1455835"/>
                </a:lnTo>
                <a:lnTo>
                  <a:pt x="663959" y="1366832"/>
                </a:lnTo>
                <a:lnTo>
                  <a:pt x="560182" y="1268293"/>
                </a:lnTo>
                <a:lnTo>
                  <a:pt x="461700" y="1162337"/>
                </a:lnTo>
                <a:lnTo>
                  <a:pt x="372749" y="1052143"/>
                </a:lnTo>
                <a:lnTo>
                  <a:pt x="291210" y="933472"/>
                </a:lnTo>
                <a:lnTo>
                  <a:pt x="221319" y="812682"/>
                </a:lnTo>
                <a:lnTo>
                  <a:pt x="160959" y="686595"/>
                </a:lnTo>
                <a:lnTo>
                  <a:pt x="109071" y="555209"/>
                </a:lnTo>
                <a:lnTo>
                  <a:pt x="64595" y="419585"/>
                </a:lnTo>
                <a:lnTo>
                  <a:pt x="33886" y="282902"/>
                </a:lnTo>
                <a:lnTo>
                  <a:pt x="12707" y="14304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3" hasCustomPrompt="1"/>
          </p:nvPr>
        </p:nvSpPr>
        <p:spPr>
          <a:xfrm>
            <a:off x="3047468" y="1412994"/>
            <a:ext cx="1370013" cy="1368425"/>
          </a:xfrm>
          <a:custGeom>
            <a:avLst/>
            <a:gdLst>
              <a:gd name="connsiteX0" fmla="*/ 1370013 w 1370013"/>
              <a:gd name="connsiteY0" fmla="*/ 0 h 1368425"/>
              <a:gd name="connsiteX1" fmla="*/ 1370013 w 1370013"/>
              <a:gd name="connsiteY1" fmla="*/ 1368425 h 1368425"/>
              <a:gd name="connsiteX2" fmla="*/ 0 w 1370013"/>
              <a:gd name="connsiteY2" fmla="*/ 1368425 h 1368425"/>
              <a:gd name="connsiteX3" fmla="*/ 9525 w 1370013"/>
              <a:gd name="connsiteY3" fmla="*/ 1262124 h 1368425"/>
              <a:gd name="connsiteX4" fmla="*/ 26987 w 1370013"/>
              <a:gd name="connsiteY4" fmla="*/ 1155824 h 1368425"/>
              <a:gd name="connsiteX5" fmla="*/ 50006 w 1370013"/>
              <a:gd name="connsiteY5" fmla="*/ 1053489 h 1368425"/>
              <a:gd name="connsiteX6" fmla="*/ 81756 w 1370013"/>
              <a:gd name="connsiteY6" fmla="*/ 951948 h 1368425"/>
              <a:gd name="connsiteX7" fmla="*/ 120650 w 1370013"/>
              <a:gd name="connsiteY7" fmla="*/ 855167 h 1368425"/>
              <a:gd name="connsiteX8" fmla="*/ 167481 w 1370013"/>
              <a:gd name="connsiteY8" fmla="*/ 760765 h 1368425"/>
              <a:gd name="connsiteX9" fmla="*/ 219869 w 1370013"/>
              <a:gd name="connsiteY9" fmla="*/ 668744 h 1368425"/>
              <a:gd name="connsiteX10" fmla="*/ 279400 w 1370013"/>
              <a:gd name="connsiteY10" fmla="*/ 581481 h 1368425"/>
              <a:gd name="connsiteX11" fmla="*/ 346075 w 1370013"/>
              <a:gd name="connsiteY11" fmla="*/ 497393 h 1368425"/>
              <a:gd name="connsiteX12" fmla="*/ 419894 w 1370013"/>
              <a:gd name="connsiteY12" fmla="*/ 419650 h 1368425"/>
              <a:gd name="connsiteX13" fmla="*/ 499269 w 1370013"/>
              <a:gd name="connsiteY13" fmla="*/ 345874 h 1368425"/>
              <a:gd name="connsiteX14" fmla="*/ 581819 w 1370013"/>
              <a:gd name="connsiteY14" fmla="*/ 279238 h 1368425"/>
              <a:gd name="connsiteX15" fmla="*/ 670719 w 1370013"/>
              <a:gd name="connsiteY15" fmla="*/ 218155 h 1368425"/>
              <a:gd name="connsiteX16" fmla="*/ 761206 w 1370013"/>
              <a:gd name="connsiteY16" fmla="*/ 165798 h 1368425"/>
              <a:gd name="connsiteX17" fmla="*/ 855663 w 1370013"/>
              <a:gd name="connsiteY17" fmla="*/ 120580 h 1368425"/>
              <a:gd name="connsiteX18" fmla="*/ 954088 w 1370013"/>
              <a:gd name="connsiteY18" fmla="*/ 81709 h 1368425"/>
              <a:gd name="connsiteX19" fmla="*/ 1054100 w 1370013"/>
              <a:gd name="connsiteY19" fmla="*/ 48391 h 1368425"/>
              <a:gd name="connsiteX20" fmla="*/ 1158082 w 1370013"/>
              <a:gd name="connsiteY20" fmla="*/ 25385 h 1368425"/>
              <a:gd name="connsiteX21" fmla="*/ 1262857 w 1370013"/>
              <a:gd name="connsiteY21" fmla="*/ 9519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0013" h="1368425">
                <a:moveTo>
                  <a:pt x="1370013" y="0"/>
                </a:moveTo>
                <a:lnTo>
                  <a:pt x="1370013" y="1368425"/>
                </a:lnTo>
                <a:lnTo>
                  <a:pt x="0" y="1368425"/>
                </a:lnTo>
                <a:lnTo>
                  <a:pt x="9525" y="1262124"/>
                </a:lnTo>
                <a:lnTo>
                  <a:pt x="26987" y="1155824"/>
                </a:lnTo>
                <a:lnTo>
                  <a:pt x="50006" y="1053489"/>
                </a:lnTo>
                <a:lnTo>
                  <a:pt x="81756" y="951948"/>
                </a:lnTo>
                <a:lnTo>
                  <a:pt x="120650" y="855167"/>
                </a:lnTo>
                <a:lnTo>
                  <a:pt x="167481" y="760765"/>
                </a:lnTo>
                <a:lnTo>
                  <a:pt x="219869" y="668744"/>
                </a:lnTo>
                <a:lnTo>
                  <a:pt x="279400" y="581481"/>
                </a:lnTo>
                <a:lnTo>
                  <a:pt x="346075" y="497393"/>
                </a:lnTo>
                <a:lnTo>
                  <a:pt x="419894" y="419650"/>
                </a:lnTo>
                <a:lnTo>
                  <a:pt x="499269" y="345874"/>
                </a:lnTo>
                <a:lnTo>
                  <a:pt x="581819" y="279238"/>
                </a:lnTo>
                <a:lnTo>
                  <a:pt x="670719" y="218155"/>
                </a:lnTo>
                <a:lnTo>
                  <a:pt x="761206" y="165798"/>
                </a:lnTo>
                <a:lnTo>
                  <a:pt x="855663" y="120580"/>
                </a:lnTo>
                <a:lnTo>
                  <a:pt x="954088" y="81709"/>
                </a:lnTo>
                <a:lnTo>
                  <a:pt x="1054100" y="48391"/>
                </a:lnTo>
                <a:lnTo>
                  <a:pt x="1158082" y="25385"/>
                </a:lnTo>
                <a:lnTo>
                  <a:pt x="1262857" y="951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4" hasCustomPrompt="1"/>
          </p:nvPr>
        </p:nvSpPr>
        <p:spPr>
          <a:xfrm>
            <a:off x="4544480" y="2911594"/>
            <a:ext cx="1370013" cy="1368425"/>
          </a:xfrm>
          <a:custGeom>
            <a:avLst/>
            <a:gdLst>
              <a:gd name="connsiteX0" fmla="*/ 0 w 1370013"/>
              <a:gd name="connsiteY0" fmla="*/ 0 h 1368425"/>
              <a:gd name="connsiteX1" fmla="*/ 1370013 w 1370013"/>
              <a:gd name="connsiteY1" fmla="*/ 0 h 1368425"/>
              <a:gd name="connsiteX2" fmla="*/ 1360488 w 1370013"/>
              <a:gd name="connsiteY2" fmla="*/ 106301 h 1368425"/>
              <a:gd name="connsiteX3" fmla="*/ 1343026 w 1370013"/>
              <a:gd name="connsiteY3" fmla="*/ 212602 h 1368425"/>
              <a:gd name="connsiteX4" fmla="*/ 1320007 w 1370013"/>
              <a:gd name="connsiteY4" fmla="*/ 314936 h 1368425"/>
              <a:gd name="connsiteX5" fmla="*/ 1288257 w 1370013"/>
              <a:gd name="connsiteY5" fmla="*/ 416477 h 1368425"/>
              <a:gd name="connsiteX6" fmla="*/ 1249363 w 1370013"/>
              <a:gd name="connsiteY6" fmla="*/ 513259 h 1368425"/>
              <a:gd name="connsiteX7" fmla="*/ 1202532 w 1370013"/>
              <a:gd name="connsiteY7" fmla="*/ 607660 h 1368425"/>
              <a:gd name="connsiteX8" fmla="*/ 1150144 w 1370013"/>
              <a:gd name="connsiteY8" fmla="*/ 699682 h 1368425"/>
              <a:gd name="connsiteX9" fmla="*/ 1090613 w 1370013"/>
              <a:gd name="connsiteY9" fmla="*/ 786944 h 1368425"/>
              <a:gd name="connsiteX10" fmla="*/ 1023938 w 1370013"/>
              <a:gd name="connsiteY10" fmla="*/ 871032 h 1368425"/>
              <a:gd name="connsiteX11" fmla="*/ 950119 w 1370013"/>
              <a:gd name="connsiteY11" fmla="*/ 948775 h 1368425"/>
              <a:gd name="connsiteX12" fmla="*/ 870744 w 1370013"/>
              <a:gd name="connsiteY12" fmla="*/ 1022551 h 1368425"/>
              <a:gd name="connsiteX13" fmla="*/ 788194 w 1370013"/>
              <a:gd name="connsiteY13" fmla="*/ 1089187 h 1368425"/>
              <a:gd name="connsiteX14" fmla="*/ 699294 w 1370013"/>
              <a:gd name="connsiteY14" fmla="*/ 1150270 h 1368425"/>
              <a:gd name="connsiteX15" fmla="*/ 608806 w 1370013"/>
              <a:gd name="connsiteY15" fmla="*/ 1202628 h 1368425"/>
              <a:gd name="connsiteX16" fmla="*/ 514350 w 1370013"/>
              <a:gd name="connsiteY16" fmla="*/ 1247845 h 1368425"/>
              <a:gd name="connsiteX17" fmla="*/ 415925 w 1370013"/>
              <a:gd name="connsiteY17" fmla="*/ 1286716 h 1368425"/>
              <a:gd name="connsiteX18" fmla="*/ 314325 w 1370013"/>
              <a:gd name="connsiteY18" fmla="*/ 1320035 h 1368425"/>
              <a:gd name="connsiteX19" fmla="*/ 211931 w 1370013"/>
              <a:gd name="connsiteY19" fmla="*/ 1343040 h 1368425"/>
              <a:gd name="connsiteX20" fmla="*/ 107156 w 1370013"/>
              <a:gd name="connsiteY20" fmla="*/ 1358906 h 1368425"/>
              <a:gd name="connsiteX21" fmla="*/ 0 w 1370013"/>
              <a:gd name="connsiteY21" fmla="*/ 1368425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0013" h="1368425">
                <a:moveTo>
                  <a:pt x="0" y="0"/>
                </a:moveTo>
                <a:lnTo>
                  <a:pt x="1370013" y="0"/>
                </a:lnTo>
                <a:lnTo>
                  <a:pt x="1360488" y="106301"/>
                </a:lnTo>
                <a:lnTo>
                  <a:pt x="1343026" y="212602"/>
                </a:lnTo>
                <a:lnTo>
                  <a:pt x="1320007" y="314936"/>
                </a:lnTo>
                <a:lnTo>
                  <a:pt x="1288257" y="416477"/>
                </a:lnTo>
                <a:lnTo>
                  <a:pt x="1249363" y="513259"/>
                </a:lnTo>
                <a:lnTo>
                  <a:pt x="1202532" y="607660"/>
                </a:lnTo>
                <a:lnTo>
                  <a:pt x="1150144" y="699682"/>
                </a:lnTo>
                <a:lnTo>
                  <a:pt x="1090613" y="786944"/>
                </a:lnTo>
                <a:lnTo>
                  <a:pt x="1023938" y="871032"/>
                </a:lnTo>
                <a:lnTo>
                  <a:pt x="950119" y="948775"/>
                </a:lnTo>
                <a:lnTo>
                  <a:pt x="870744" y="1022551"/>
                </a:lnTo>
                <a:lnTo>
                  <a:pt x="788194" y="1089187"/>
                </a:lnTo>
                <a:lnTo>
                  <a:pt x="699294" y="1150270"/>
                </a:lnTo>
                <a:lnTo>
                  <a:pt x="608806" y="1202628"/>
                </a:lnTo>
                <a:lnTo>
                  <a:pt x="514350" y="1247845"/>
                </a:lnTo>
                <a:lnTo>
                  <a:pt x="415925" y="1286716"/>
                </a:lnTo>
                <a:lnTo>
                  <a:pt x="314325" y="1320035"/>
                </a:lnTo>
                <a:lnTo>
                  <a:pt x="211931" y="1343040"/>
                </a:lnTo>
                <a:lnTo>
                  <a:pt x="107156" y="1358906"/>
                </a:lnTo>
                <a:lnTo>
                  <a:pt x="0" y="13684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8588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5_Pic08_02">
    <p:spTree>
      <p:nvGrpSpPr>
        <p:cNvPr id="1" name=""/>
        <p:cNvGrpSpPr/>
        <p:nvPr/>
      </p:nvGrpSpPr>
      <p:grpSpPr>
        <a:xfrm>
          <a:off x="0" y="0"/>
          <a:ext cx="0" cy="0"/>
          <a:chOff x="0" y="0"/>
          <a:chExt cx="0" cy="0"/>
        </a:xfrm>
      </p:grpSpPr>
      <p:sp>
        <p:nvSpPr>
          <p:cNvPr id="4" name="Picture Placeholder 3"/>
          <p:cNvSpPr>
            <a:spLocks noGrp="1"/>
          </p:cNvSpPr>
          <p:nvPr>
            <p:ph type="pic" sz="quarter" idx="31" hasCustomPrompt="1"/>
          </p:nvPr>
        </p:nvSpPr>
        <p:spPr>
          <a:xfrm>
            <a:off x="0" y="0"/>
            <a:ext cx="9144000" cy="5143499"/>
          </a:xfrm>
          <a:custGeom>
            <a:avLst/>
            <a:gdLst>
              <a:gd name="connsiteX0" fmla="*/ 0 w 9144000"/>
              <a:gd name="connsiteY0" fmla="*/ 0 h 5143499"/>
              <a:gd name="connsiteX1" fmla="*/ 9144000 w 9144000"/>
              <a:gd name="connsiteY1" fmla="*/ 0 h 5143499"/>
              <a:gd name="connsiteX2" fmla="*/ 9144000 w 9144000"/>
              <a:gd name="connsiteY2" fmla="*/ 5143499 h 5143499"/>
              <a:gd name="connsiteX3" fmla="*/ 0 w 9144000"/>
              <a:gd name="connsiteY3" fmla="*/ 5143499 h 5143499"/>
            </a:gdLst>
            <a:ahLst/>
            <a:cxnLst>
              <a:cxn ang="0">
                <a:pos x="connsiteX0" y="connsiteY0"/>
              </a:cxn>
              <a:cxn ang="0">
                <a:pos x="connsiteX1" y="connsiteY1"/>
              </a:cxn>
              <a:cxn ang="0">
                <a:pos x="connsiteX2" y="connsiteY2"/>
              </a:cxn>
              <a:cxn ang="0">
                <a:pos x="connsiteX3" y="connsiteY3"/>
              </a:cxn>
            </a:cxnLst>
            <a:rect l="l" t="t" r="r" b="b"/>
            <a:pathLst>
              <a:path w="9144000" h="5143499">
                <a:moveTo>
                  <a:pt x="0" y="0"/>
                </a:moveTo>
                <a:lnTo>
                  <a:pt x="9144000" y="0"/>
                </a:lnTo>
                <a:lnTo>
                  <a:pt x="9144000" y="5143499"/>
                </a:lnTo>
                <a:lnTo>
                  <a:pt x="0" y="514349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018334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9144000" cy="2876550"/>
          </a:xfrm>
          <a:custGeom>
            <a:avLst/>
            <a:gdLst>
              <a:gd name="connsiteX0" fmla="*/ 0 w 9144000"/>
              <a:gd name="connsiteY0" fmla="*/ 0 h 2876550"/>
              <a:gd name="connsiteX1" fmla="*/ 9144000 w 9144000"/>
              <a:gd name="connsiteY1" fmla="*/ 0 h 2876550"/>
              <a:gd name="connsiteX2" fmla="*/ 9144000 w 9144000"/>
              <a:gd name="connsiteY2" fmla="*/ 2876550 h 2876550"/>
              <a:gd name="connsiteX3" fmla="*/ 0 w 914400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9144000" h="2876550">
                <a:moveTo>
                  <a:pt x="0" y="0"/>
                </a:moveTo>
                <a:lnTo>
                  <a:pt x="9144000" y="0"/>
                </a:lnTo>
                <a:lnTo>
                  <a:pt x="9144000" y="2876550"/>
                </a:lnTo>
                <a:lnTo>
                  <a:pt x="0" y="28765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107640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0" y="-1"/>
            <a:ext cx="4572000" cy="2578362"/>
          </a:xfrm>
          <a:custGeom>
            <a:avLst/>
            <a:gdLst>
              <a:gd name="connsiteX0" fmla="*/ 0 w 4572000"/>
              <a:gd name="connsiteY0" fmla="*/ 0 h 2578362"/>
              <a:gd name="connsiteX1" fmla="*/ 4572000 w 4572000"/>
              <a:gd name="connsiteY1" fmla="*/ 0 h 2578362"/>
              <a:gd name="connsiteX2" fmla="*/ 4572000 w 4572000"/>
              <a:gd name="connsiteY2" fmla="*/ 2578362 h 2578362"/>
              <a:gd name="connsiteX3" fmla="*/ 0 w 4572000"/>
              <a:gd name="connsiteY3" fmla="*/ 2578362 h 2578362"/>
            </a:gdLst>
            <a:ahLst/>
            <a:cxnLst>
              <a:cxn ang="0">
                <a:pos x="connsiteX0" y="connsiteY0"/>
              </a:cxn>
              <a:cxn ang="0">
                <a:pos x="connsiteX1" y="connsiteY1"/>
              </a:cxn>
              <a:cxn ang="0">
                <a:pos x="connsiteX2" y="connsiteY2"/>
              </a:cxn>
              <a:cxn ang="0">
                <a:pos x="connsiteX3" y="connsiteY3"/>
              </a:cxn>
            </a:cxnLst>
            <a:rect l="l" t="t" r="r" b="b"/>
            <a:pathLst>
              <a:path w="4572000" h="2578362">
                <a:moveTo>
                  <a:pt x="0" y="0"/>
                </a:moveTo>
                <a:lnTo>
                  <a:pt x="4572000" y="0"/>
                </a:lnTo>
                <a:lnTo>
                  <a:pt x="4572000" y="2578362"/>
                </a:lnTo>
                <a:lnTo>
                  <a:pt x="0" y="257836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7" name="Picture Placeholder 6"/>
          <p:cNvSpPr>
            <a:spLocks noGrp="1"/>
          </p:cNvSpPr>
          <p:nvPr>
            <p:ph type="pic" sz="quarter" idx="33" hasCustomPrompt="1"/>
          </p:nvPr>
        </p:nvSpPr>
        <p:spPr>
          <a:xfrm>
            <a:off x="4572000" y="2565137"/>
            <a:ext cx="4572000" cy="2578362"/>
          </a:xfrm>
          <a:custGeom>
            <a:avLst/>
            <a:gdLst>
              <a:gd name="connsiteX0" fmla="*/ 0 w 4572000"/>
              <a:gd name="connsiteY0" fmla="*/ 0 h 2578362"/>
              <a:gd name="connsiteX1" fmla="*/ 4572000 w 4572000"/>
              <a:gd name="connsiteY1" fmla="*/ 0 h 2578362"/>
              <a:gd name="connsiteX2" fmla="*/ 4572000 w 4572000"/>
              <a:gd name="connsiteY2" fmla="*/ 2578362 h 2578362"/>
              <a:gd name="connsiteX3" fmla="*/ 0 w 4572000"/>
              <a:gd name="connsiteY3" fmla="*/ 2578362 h 2578362"/>
            </a:gdLst>
            <a:ahLst/>
            <a:cxnLst>
              <a:cxn ang="0">
                <a:pos x="connsiteX0" y="connsiteY0"/>
              </a:cxn>
              <a:cxn ang="0">
                <a:pos x="connsiteX1" y="connsiteY1"/>
              </a:cxn>
              <a:cxn ang="0">
                <a:pos x="connsiteX2" y="connsiteY2"/>
              </a:cxn>
              <a:cxn ang="0">
                <a:pos x="connsiteX3" y="connsiteY3"/>
              </a:cxn>
            </a:cxnLst>
            <a:rect l="l" t="t" r="r" b="b"/>
            <a:pathLst>
              <a:path w="4572000" h="2578362">
                <a:moveTo>
                  <a:pt x="0" y="0"/>
                </a:moveTo>
                <a:lnTo>
                  <a:pt x="4572000" y="0"/>
                </a:lnTo>
                <a:lnTo>
                  <a:pt x="4572000" y="2578362"/>
                </a:lnTo>
                <a:lnTo>
                  <a:pt x="0" y="257836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26096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Pic08_02">
    <p:spTree>
      <p:nvGrpSpPr>
        <p:cNvPr id="1" name=""/>
        <p:cNvGrpSpPr/>
        <p:nvPr/>
      </p:nvGrpSpPr>
      <p:grpSpPr>
        <a:xfrm>
          <a:off x="0" y="0"/>
          <a:ext cx="0" cy="0"/>
          <a:chOff x="0" y="0"/>
          <a:chExt cx="0" cy="0"/>
        </a:xfrm>
      </p:grpSpPr>
      <p:sp>
        <p:nvSpPr>
          <p:cNvPr id="8" name="Picture Placeholder 7"/>
          <p:cNvSpPr>
            <a:spLocks noGrp="1"/>
          </p:cNvSpPr>
          <p:nvPr>
            <p:ph type="pic" sz="quarter" idx="32" hasCustomPrompt="1"/>
          </p:nvPr>
        </p:nvSpPr>
        <p:spPr>
          <a:xfrm>
            <a:off x="0" y="-1"/>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206270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2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1022496" y="3609085"/>
            <a:ext cx="3520272" cy="1152144"/>
          </a:xfrm>
          <a:custGeom>
            <a:avLst/>
            <a:gdLst>
              <a:gd name="connsiteX0" fmla="*/ 0 w 3520272"/>
              <a:gd name="connsiteY0" fmla="*/ 0 h 1152144"/>
              <a:gd name="connsiteX1" fmla="*/ 3520272 w 3520272"/>
              <a:gd name="connsiteY1" fmla="*/ 0 h 1152144"/>
              <a:gd name="connsiteX2" fmla="*/ 3520272 w 3520272"/>
              <a:gd name="connsiteY2" fmla="*/ 1152144 h 1152144"/>
              <a:gd name="connsiteX3" fmla="*/ 0 w 3520272"/>
              <a:gd name="connsiteY3" fmla="*/ 1152144 h 1152144"/>
            </a:gdLst>
            <a:ahLst/>
            <a:cxnLst>
              <a:cxn ang="0">
                <a:pos x="connsiteX0" y="connsiteY0"/>
              </a:cxn>
              <a:cxn ang="0">
                <a:pos x="connsiteX1" y="connsiteY1"/>
              </a:cxn>
              <a:cxn ang="0">
                <a:pos x="connsiteX2" y="connsiteY2"/>
              </a:cxn>
              <a:cxn ang="0">
                <a:pos x="connsiteX3" y="connsiteY3"/>
              </a:cxn>
            </a:cxnLst>
            <a:rect l="l" t="t" r="r" b="b"/>
            <a:pathLst>
              <a:path w="3520272" h="1152144">
                <a:moveTo>
                  <a:pt x="0" y="0"/>
                </a:moveTo>
                <a:lnTo>
                  <a:pt x="3520272" y="0"/>
                </a:lnTo>
                <a:lnTo>
                  <a:pt x="3520272" y="1152144"/>
                </a:lnTo>
                <a:lnTo>
                  <a:pt x="0" y="115214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3" hasCustomPrompt="1"/>
          </p:nvPr>
        </p:nvSpPr>
        <p:spPr>
          <a:xfrm>
            <a:off x="1846016" y="2634934"/>
            <a:ext cx="5451968" cy="902659"/>
          </a:xfrm>
          <a:custGeom>
            <a:avLst/>
            <a:gdLst>
              <a:gd name="connsiteX0" fmla="*/ 0 w 5451968"/>
              <a:gd name="connsiteY0" fmla="*/ 0 h 902659"/>
              <a:gd name="connsiteX1" fmla="*/ 5451968 w 5451968"/>
              <a:gd name="connsiteY1" fmla="*/ 0 h 902659"/>
              <a:gd name="connsiteX2" fmla="*/ 5451968 w 5451968"/>
              <a:gd name="connsiteY2" fmla="*/ 902659 h 902659"/>
              <a:gd name="connsiteX3" fmla="*/ 0 w 5451968"/>
              <a:gd name="connsiteY3" fmla="*/ 902659 h 902659"/>
            </a:gdLst>
            <a:ahLst/>
            <a:cxnLst>
              <a:cxn ang="0">
                <a:pos x="connsiteX0" y="connsiteY0"/>
              </a:cxn>
              <a:cxn ang="0">
                <a:pos x="connsiteX1" y="connsiteY1"/>
              </a:cxn>
              <a:cxn ang="0">
                <a:pos x="connsiteX2" y="connsiteY2"/>
              </a:cxn>
              <a:cxn ang="0">
                <a:pos x="connsiteX3" y="connsiteY3"/>
              </a:cxn>
            </a:cxnLst>
            <a:rect l="l" t="t" r="r" b="b"/>
            <a:pathLst>
              <a:path w="5451968" h="902659">
                <a:moveTo>
                  <a:pt x="0" y="0"/>
                </a:moveTo>
                <a:lnTo>
                  <a:pt x="5451968" y="0"/>
                </a:lnTo>
                <a:lnTo>
                  <a:pt x="5451968" y="902659"/>
                </a:lnTo>
                <a:lnTo>
                  <a:pt x="0" y="90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4516512" y="1408430"/>
            <a:ext cx="3604993" cy="1155977"/>
          </a:xfrm>
          <a:custGeom>
            <a:avLst/>
            <a:gdLst>
              <a:gd name="connsiteX0" fmla="*/ 0 w 3604993"/>
              <a:gd name="connsiteY0" fmla="*/ 0 h 1155977"/>
              <a:gd name="connsiteX1" fmla="*/ 2286000 w 3604993"/>
              <a:gd name="connsiteY1" fmla="*/ 0 h 1155977"/>
              <a:gd name="connsiteX2" fmla="*/ 2286000 w 3604993"/>
              <a:gd name="connsiteY2" fmla="*/ 3833 h 1155977"/>
              <a:gd name="connsiteX3" fmla="*/ 3604993 w 3604993"/>
              <a:gd name="connsiteY3" fmla="*/ 3833 h 1155977"/>
              <a:gd name="connsiteX4" fmla="*/ 3604993 w 3604993"/>
              <a:gd name="connsiteY4" fmla="*/ 1155977 h 1155977"/>
              <a:gd name="connsiteX5" fmla="*/ 26257 w 3604993"/>
              <a:gd name="connsiteY5" fmla="*/ 1155977 h 1155977"/>
              <a:gd name="connsiteX6" fmla="*/ 26257 w 3604993"/>
              <a:gd name="connsiteY6" fmla="*/ 1152144 h 1155977"/>
              <a:gd name="connsiteX7" fmla="*/ 0 w 3604993"/>
              <a:gd name="connsiteY7" fmla="*/ 1152144 h 115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4993" h="1155977">
                <a:moveTo>
                  <a:pt x="0" y="0"/>
                </a:moveTo>
                <a:lnTo>
                  <a:pt x="2286000" y="0"/>
                </a:lnTo>
                <a:lnTo>
                  <a:pt x="2286000" y="3833"/>
                </a:lnTo>
                <a:lnTo>
                  <a:pt x="3604993" y="3833"/>
                </a:lnTo>
                <a:lnTo>
                  <a:pt x="3604993" y="1155977"/>
                </a:lnTo>
                <a:lnTo>
                  <a:pt x="26257" y="1155977"/>
                </a:lnTo>
                <a:lnTo>
                  <a:pt x="26257" y="1152144"/>
                </a:lnTo>
                <a:lnTo>
                  <a:pt x="0" y="115214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40358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3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32" hasCustomPrompt="1"/>
          </p:nvPr>
        </p:nvSpPr>
        <p:spPr>
          <a:xfrm>
            <a:off x="-2" y="1428749"/>
            <a:ext cx="4550737" cy="1978592"/>
          </a:xfrm>
          <a:custGeom>
            <a:avLst/>
            <a:gdLst>
              <a:gd name="connsiteX0" fmla="*/ 2296632 w 4550737"/>
              <a:gd name="connsiteY0" fmla="*/ 0 h 1978592"/>
              <a:gd name="connsiteX1" fmla="*/ 3726006 w 4550737"/>
              <a:gd name="connsiteY1" fmla="*/ 0 h 1978592"/>
              <a:gd name="connsiteX2" fmla="*/ 3726006 w 4550737"/>
              <a:gd name="connsiteY2" fmla="*/ 5389 h 1978592"/>
              <a:gd name="connsiteX3" fmla="*/ 4550737 w 4550737"/>
              <a:gd name="connsiteY3" fmla="*/ 5389 h 1978592"/>
              <a:gd name="connsiteX4" fmla="*/ 4550737 w 4550737"/>
              <a:gd name="connsiteY4" fmla="*/ 358575 h 1978592"/>
              <a:gd name="connsiteX5" fmla="*/ 4550737 w 4550737"/>
              <a:gd name="connsiteY5" fmla="*/ 1625407 h 1978592"/>
              <a:gd name="connsiteX6" fmla="*/ 4550737 w 4550737"/>
              <a:gd name="connsiteY6" fmla="*/ 1978592 h 1978592"/>
              <a:gd name="connsiteX7" fmla="*/ 2313050 w 4550737"/>
              <a:gd name="connsiteY7" fmla="*/ 1978592 h 1978592"/>
              <a:gd name="connsiteX8" fmla="*/ 2313050 w 4550737"/>
              <a:gd name="connsiteY8" fmla="*/ 1973203 h 1978592"/>
              <a:gd name="connsiteX9" fmla="*/ 2296632 w 4550737"/>
              <a:gd name="connsiteY9" fmla="*/ 1973203 h 1978592"/>
              <a:gd name="connsiteX10" fmla="*/ 2296632 w 4550737"/>
              <a:gd name="connsiteY10" fmla="*/ 1620017 h 1978592"/>
              <a:gd name="connsiteX11" fmla="*/ 2296632 w 4550737"/>
              <a:gd name="connsiteY11" fmla="*/ 353186 h 1978592"/>
              <a:gd name="connsiteX12" fmla="*/ 0 w 4550737"/>
              <a:gd name="connsiteY12" fmla="*/ 0 h 1978592"/>
              <a:gd name="connsiteX13" fmla="*/ 1429374 w 4550737"/>
              <a:gd name="connsiteY13" fmla="*/ 0 h 1978592"/>
              <a:gd name="connsiteX14" fmla="*/ 1429374 w 4550737"/>
              <a:gd name="connsiteY14" fmla="*/ 5389 h 1978592"/>
              <a:gd name="connsiteX15" fmla="*/ 2254105 w 4550737"/>
              <a:gd name="connsiteY15" fmla="*/ 5389 h 1978592"/>
              <a:gd name="connsiteX16" fmla="*/ 2254105 w 4550737"/>
              <a:gd name="connsiteY16" fmla="*/ 358575 h 1978592"/>
              <a:gd name="connsiteX17" fmla="*/ 2254105 w 4550737"/>
              <a:gd name="connsiteY17" fmla="*/ 1625407 h 1978592"/>
              <a:gd name="connsiteX18" fmla="*/ 2254105 w 4550737"/>
              <a:gd name="connsiteY18" fmla="*/ 1978592 h 1978592"/>
              <a:gd name="connsiteX19" fmla="*/ 16418 w 4550737"/>
              <a:gd name="connsiteY19" fmla="*/ 1978592 h 1978592"/>
              <a:gd name="connsiteX20" fmla="*/ 16418 w 4550737"/>
              <a:gd name="connsiteY20" fmla="*/ 1973203 h 1978592"/>
              <a:gd name="connsiteX21" fmla="*/ 0 w 4550737"/>
              <a:gd name="connsiteY21" fmla="*/ 1973203 h 1978592"/>
              <a:gd name="connsiteX22" fmla="*/ 0 w 4550737"/>
              <a:gd name="connsiteY22" fmla="*/ 1620017 h 1978592"/>
              <a:gd name="connsiteX23" fmla="*/ 0 w 4550737"/>
              <a:gd name="connsiteY23" fmla="*/ 353186 h 197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0737" h="1978592">
                <a:moveTo>
                  <a:pt x="2296632" y="0"/>
                </a:moveTo>
                <a:lnTo>
                  <a:pt x="3726006" y="0"/>
                </a:lnTo>
                <a:lnTo>
                  <a:pt x="3726006" y="5389"/>
                </a:lnTo>
                <a:lnTo>
                  <a:pt x="4550737" y="5389"/>
                </a:lnTo>
                <a:lnTo>
                  <a:pt x="4550737" y="358575"/>
                </a:lnTo>
                <a:lnTo>
                  <a:pt x="4550737" y="1625407"/>
                </a:lnTo>
                <a:lnTo>
                  <a:pt x="4550737" y="1978592"/>
                </a:lnTo>
                <a:lnTo>
                  <a:pt x="2313050" y="1978592"/>
                </a:lnTo>
                <a:lnTo>
                  <a:pt x="2313050" y="1973203"/>
                </a:lnTo>
                <a:lnTo>
                  <a:pt x="2296632" y="1973203"/>
                </a:lnTo>
                <a:lnTo>
                  <a:pt x="2296632" y="1620017"/>
                </a:lnTo>
                <a:lnTo>
                  <a:pt x="2296632" y="353186"/>
                </a:lnTo>
                <a:close/>
                <a:moveTo>
                  <a:pt x="0" y="0"/>
                </a:moveTo>
                <a:lnTo>
                  <a:pt x="1429374" y="0"/>
                </a:lnTo>
                <a:lnTo>
                  <a:pt x="1429374" y="5389"/>
                </a:lnTo>
                <a:lnTo>
                  <a:pt x="2254105" y="5389"/>
                </a:lnTo>
                <a:lnTo>
                  <a:pt x="2254105" y="358575"/>
                </a:lnTo>
                <a:lnTo>
                  <a:pt x="2254105" y="1625407"/>
                </a:lnTo>
                <a:lnTo>
                  <a:pt x="2254105" y="1978592"/>
                </a:lnTo>
                <a:lnTo>
                  <a:pt x="16418" y="1978592"/>
                </a:lnTo>
                <a:lnTo>
                  <a:pt x="16418" y="1973203"/>
                </a:lnTo>
                <a:lnTo>
                  <a:pt x="0" y="1973203"/>
                </a:lnTo>
                <a:lnTo>
                  <a:pt x="0" y="1620017"/>
                </a:lnTo>
                <a:lnTo>
                  <a:pt x="0" y="35318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9" name="Picture Placeholder 8"/>
          <p:cNvSpPr>
            <a:spLocks noGrp="1"/>
          </p:cNvSpPr>
          <p:nvPr>
            <p:ph type="pic" sz="quarter" idx="33" hasCustomPrompt="1"/>
          </p:nvPr>
        </p:nvSpPr>
        <p:spPr>
          <a:xfrm>
            <a:off x="4593261" y="1428749"/>
            <a:ext cx="4550737" cy="1978592"/>
          </a:xfrm>
          <a:custGeom>
            <a:avLst/>
            <a:gdLst>
              <a:gd name="connsiteX0" fmla="*/ 2296632 w 4550737"/>
              <a:gd name="connsiteY0" fmla="*/ 0 h 1978592"/>
              <a:gd name="connsiteX1" fmla="*/ 3726006 w 4550737"/>
              <a:gd name="connsiteY1" fmla="*/ 0 h 1978592"/>
              <a:gd name="connsiteX2" fmla="*/ 3726006 w 4550737"/>
              <a:gd name="connsiteY2" fmla="*/ 5389 h 1978592"/>
              <a:gd name="connsiteX3" fmla="*/ 4550737 w 4550737"/>
              <a:gd name="connsiteY3" fmla="*/ 5389 h 1978592"/>
              <a:gd name="connsiteX4" fmla="*/ 4550737 w 4550737"/>
              <a:gd name="connsiteY4" fmla="*/ 358575 h 1978592"/>
              <a:gd name="connsiteX5" fmla="*/ 4550737 w 4550737"/>
              <a:gd name="connsiteY5" fmla="*/ 1625407 h 1978592"/>
              <a:gd name="connsiteX6" fmla="*/ 4550737 w 4550737"/>
              <a:gd name="connsiteY6" fmla="*/ 1978592 h 1978592"/>
              <a:gd name="connsiteX7" fmla="*/ 2313050 w 4550737"/>
              <a:gd name="connsiteY7" fmla="*/ 1978592 h 1978592"/>
              <a:gd name="connsiteX8" fmla="*/ 2313050 w 4550737"/>
              <a:gd name="connsiteY8" fmla="*/ 1973203 h 1978592"/>
              <a:gd name="connsiteX9" fmla="*/ 2296632 w 4550737"/>
              <a:gd name="connsiteY9" fmla="*/ 1973203 h 1978592"/>
              <a:gd name="connsiteX10" fmla="*/ 2296632 w 4550737"/>
              <a:gd name="connsiteY10" fmla="*/ 1620017 h 1978592"/>
              <a:gd name="connsiteX11" fmla="*/ 2296632 w 4550737"/>
              <a:gd name="connsiteY11" fmla="*/ 353186 h 1978592"/>
              <a:gd name="connsiteX12" fmla="*/ 0 w 4550737"/>
              <a:gd name="connsiteY12" fmla="*/ 0 h 1978592"/>
              <a:gd name="connsiteX13" fmla="*/ 1429374 w 4550737"/>
              <a:gd name="connsiteY13" fmla="*/ 0 h 1978592"/>
              <a:gd name="connsiteX14" fmla="*/ 1429374 w 4550737"/>
              <a:gd name="connsiteY14" fmla="*/ 5389 h 1978592"/>
              <a:gd name="connsiteX15" fmla="*/ 2254105 w 4550737"/>
              <a:gd name="connsiteY15" fmla="*/ 5389 h 1978592"/>
              <a:gd name="connsiteX16" fmla="*/ 2254105 w 4550737"/>
              <a:gd name="connsiteY16" fmla="*/ 358575 h 1978592"/>
              <a:gd name="connsiteX17" fmla="*/ 2254105 w 4550737"/>
              <a:gd name="connsiteY17" fmla="*/ 1625407 h 1978592"/>
              <a:gd name="connsiteX18" fmla="*/ 2254105 w 4550737"/>
              <a:gd name="connsiteY18" fmla="*/ 1978592 h 1978592"/>
              <a:gd name="connsiteX19" fmla="*/ 16418 w 4550737"/>
              <a:gd name="connsiteY19" fmla="*/ 1978592 h 1978592"/>
              <a:gd name="connsiteX20" fmla="*/ 16418 w 4550737"/>
              <a:gd name="connsiteY20" fmla="*/ 1973203 h 1978592"/>
              <a:gd name="connsiteX21" fmla="*/ 0 w 4550737"/>
              <a:gd name="connsiteY21" fmla="*/ 1973203 h 1978592"/>
              <a:gd name="connsiteX22" fmla="*/ 0 w 4550737"/>
              <a:gd name="connsiteY22" fmla="*/ 1620017 h 1978592"/>
              <a:gd name="connsiteX23" fmla="*/ 0 w 4550737"/>
              <a:gd name="connsiteY23" fmla="*/ 353186 h 197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0737" h="1978592">
                <a:moveTo>
                  <a:pt x="2296632" y="0"/>
                </a:moveTo>
                <a:lnTo>
                  <a:pt x="3726006" y="0"/>
                </a:lnTo>
                <a:lnTo>
                  <a:pt x="3726006" y="5389"/>
                </a:lnTo>
                <a:lnTo>
                  <a:pt x="4550737" y="5389"/>
                </a:lnTo>
                <a:lnTo>
                  <a:pt x="4550737" y="358575"/>
                </a:lnTo>
                <a:lnTo>
                  <a:pt x="4550737" y="1625407"/>
                </a:lnTo>
                <a:lnTo>
                  <a:pt x="4550737" y="1978592"/>
                </a:lnTo>
                <a:lnTo>
                  <a:pt x="2313050" y="1978592"/>
                </a:lnTo>
                <a:lnTo>
                  <a:pt x="2313050" y="1973203"/>
                </a:lnTo>
                <a:lnTo>
                  <a:pt x="2296632" y="1973203"/>
                </a:lnTo>
                <a:lnTo>
                  <a:pt x="2296632" y="1620017"/>
                </a:lnTo>
                <a:lnTo>
                  <a:pt x="2296632" y="353186"/>
                </a:lnTo>
                <a:close/>
                <a:moveTo>
                  <a:pt x="0" y="0"/>
                </a:moveTo>
                <a:lnTo>
                  <a:pt x="1429374" y="0"/>
                </a:lnTo>
                <a:lnTo>
                  <a:pt x="1429374" y="5389"/>
                </a:lnTo>
                <a:lnTo>
                  <a:pt x="2254105" y="5389"/>
                </a:lnTo>
                <a:lnTo>
                  <a:pt x="2254105" y="358575"/>
                </a:lnTo>
                <a:lnTo>
                  <a:pt x="2254105" y="1625407"/>
                </a:lnTo>
                <a:lnTo>
                  <a:pt x="2254105" y="1978592"/>
                </a:lnTo>
                <a:lnTo>
                  <a:pt x="16418" y="1978592"/>
                </a:lnTo>
                <a:lnTo>
                  <a:pt x="16418" y="1973203"/>
                </a:lnTo>
                <a:lnTo>
                  <a:pt x="0" y="1973203"/>
                </a:lnTo>
                <a:lnTo>
                  <a:pt x="0" y="1620017"/>
                </a:lnTo>
                <a:lnTo>
                  <a:pt x="0" y="35318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8212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4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2" hasCustomPrompt="1"/>
          </p:nvPr>
        </p:nvSpPr>
        <p:spPr>
          <a:xfrm>
            <a:off x="-2" y="1428749"/>
            <a:ext cx="2984869" cy="1978593"/>
          </a:xfrm>
          <a:custGeom>
            <a:avLst/>
            <a:gdLst>
              <a:gd name="connsiteX0" fmla="*/ 1506381 w 2984869"/>
              <a:gd name="connsiteY0" fmla="*/ 0 h 1978593"/>
              <a:gd name="connsiteX1" fmla="*/ 2443920 w 2984869"/>
              <a:gd name="connsiteY1" fmla="*/ 0 h 1978593"/>
              <a:gd name="connsiteX2" fmla="*/ 2443920 w 2984869"/>
              <a:gd name="connsiteY2" fmla="*/ 5390 h 1978593"/>
              <a:gd name="connsiteX3" fmla="*/ 2984869 w 2984869"/>
              <a:gd name="connsiteY3" fmla="*/ 5390 h 1978593"/>
              <a:gd name="connsiteX4" fmla="*/ 2984869 w 2984869"/>
              <a:gd name="connsiteY4" fmla="*/ 358575 h 1978593"/>
              <a:gd name="connsiteX5" fmla="*/ 2984869 w 2984869"/>
              <a:gd name="connsiteY5" fmla="*/ 1625408 h 1978593"/>
              <a:gd name="connsiteX6" fmla="*/ 2984869 w 2984869"/>
              <a:gd name="connsiteY6" fmla="*/ 1978593 h 1978593"/>
              <a:gd name="connsiteX7" fmla="*/ 1517150 w 2984869"/>
              <a:gd name="connsiteY7" fmla="*/ 1978593 h 1978593"/>
              <a:gd name="connsiteX8" fmla="*/ 1517150 w 2984869"/>
              <a:gd name="connsiteY8" fmla="*/ 1973203 h 1978593"/>
              <a:gd name="connsiteX9" fmla="*/ 1506381 w 2984869"/>
              <a:gd name="connsiteY9" fmla="*/ 1973203 h 1978593"/>
              <a:gd name="connsiteX10" fmla="*/ 1506381 w 2984869"/>
              <a:gd name="connsiteY10" fmla="*/ 1620018 h 1978593"/>
              <a:gd name="connsiteX11" fmla="*/ 1506381 w 2984869"/>
              <a:gd name="connsiteY11" fmla="*/ 353185 h 1978593"/>
              <a:gd name="connsiteX12" fmla="*/ 0 w 2984869"/>
              <a:gd name="connsiteY12" fmla="*/ 0 h 1978593"/>
              <a:gd name="connsiteX13" fmla="*/ 937539 w 2984869"/>
              <a:gd name="connsiteY13" fmla="*/ 0 h 1978593"/>
              <a:gd name="connsiteX14" fmla="*/ 937539 w 2984869"/>
              <a:gd name="connsiteY14" fmla="*/ 5390 h 1978593"/>
              <a:gd name="connsiteX15" fmla="*/ 1478488 w 2984869"/>
              <a:gd name="connsiteY15" fmla="*/ 5390 h 1978593"/>
              <a:gd name="connsiteX16" fmla="*/ 1478488 w 2984869"/>
              <a:gd name="connsiteY16" fmla="*/ 358575 h 1978593"/>
              <a:gd name="connsiteX17" fmla="*/ 1478488 w 2984869"/>
              <a:gd name="connsiteY17" fmla="*/ 1625408 h 1978593"/>
              <a:gd name="connsiteX18" fmla="*/ 1478488 w 2984869"/>
              <a:gd name="connsiteY18" fmla="*/ 1978593 h 1978593"/>
              <a:gd name="connsiteX19" fmla="*/ 10769 w 2984869"/>
              <a:gd name="connsiteY19" fmla="*/ 1978593 h 1978593"/>
              <a:gd name="connsiteX20" fmla="*/ 10769 w 2984869"/>
              <a:gd name="connsiteY20" fmla="*/ 1973203 h 1978593"/>
              <a:gd name="connsiteX21" fmla="*/ 0 w 2984869"/>
              <a:gd name="connsiteY21" fmla="*/ 1973203 h 1978593"/>
              <a:gd name="connsiteX22" fmla="*/ 0 w 2984869"/>
              <a:gd name="connsiteY22" fmla="*/ 1620018 h 1978593"/>
              <a:gd name="connsiteX23" fmla="*/ 0 w 2984869"/>
              <a:gd name="connsiteY23" fmla="*/ 353185 h 19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4869" h="1978593">
                <a:moveTo>
                  <a:pt x="1506381" y="0"/>
                </a:moveTo>
                <a:lnTo>
                  <a:pt x="2443920" y="0"/>
                </a:lnTo>
                <a:lnTo>
                  <a:pt x="2443920" y="5390"/>
                </a:lnTo>
                <a:lnTo>
                  <a:pt x="2984869" y="5390"/>
                </a:lnTo>
                <a:lnTo>
                  <a:pt x="2984869" y="358575"/>
                </a:lnTo>
                <a:lnTo>
                  <a:pt x="2984869" y="1625408"/>
                </a:lnTo>
                <a:lnTo>
                  <a:pt x="2984869" y="1978593"/>
                </a:lnTo>
                <a:lnTo>
                  <a:pt x="1517150" y="1978593"/>
                </a:lnTo>
                <a:lnTo>
                  <a:pt x="1517150" y="1973203"/>
                </a:lnTo>
                <a:lnTo>
                  <a:pt x="1506381" y="1973203"/>
                </a:lnTo>
                <a:lnTo>
                  <a:pt x="1506381" y="1620018"/>
                </a:lnTo>
                <a:lnTo>
                  <a:pt x="1506381" y="353185"/>
                </a:lnTo>
                <a:close/>
                <a:moveTo>
                  <a:pt x="0" y="0"/>
                </a:moveTo>
                <a:lnTo>
                  <a:pt x="937539" y="0"/>
                </a:lnTo>
                <a:lnTo>
                  <a:pt x="937539" y="5390"/>
                </a:lnTo>
                <a:lnTo>
                  <a:pt x="1478488" y="5390"/>
                </a:lnTo>
                <a:lnTo>
                  <a:pt x="1478488" y="358575"/>
                </a:lnTo>
                <a:lnTo>
                  <a:pt x="1478488" y="1625408"/>
                </a:lnTo>
                <a:lnTo>
                  <a:pt x="1478488" y="1978593"/>
                </a:lnTo>
                <a:lnTo>
                  <a:pt x="10769" y="1978593"/>
                </a:lnTo>
                <a:lnTo>
                  <a:pt x="10769" y="1973203"/>
                </a:lnTo>
                <a:lnTo>
                  <a:pt x="0" y="1973203"/>
                </a:lnTo>
                <a:lnTo>
                  <a:pt x="0" y="1620018"/>
                </a:lnTo>
                <a:lnTo>
                  <a:pt x="0" y="35318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3079564" y="1428749"/>
            <a:ext cx="2984869" cy="1978593"/>
          </a:xfrm>
          <a:custGeom>
            <a:avLst/>
            <a:gdLst>
              <a:gd name="connsiteX0" fmla="*/ 1506381 w 2984869"/>
              <a:gd name="connsiteY0" fmla="*/ 0 h 1978593"/>
              <a:gd name="connsiteX1" fmla="*/ 2443920 w 2984869"/>
              <a:gd name="connsiteY1" fmla="*/ 0 h 1978593"/>
              <a:gd name="connsiteX2" fmla="*/ 2443920 w 2984869"/>
              <a:gd name="connsiteY2" fmla="*/ 5390 h 1978593"/>
              <a:gd name="connsiteX3" fmla="*/ 2984869 w 2984869"/>
              <a:gd name="connsiteY3" fmla="*/ 5390 h 1978593"/>
              <a:gd name="connsiteX4" fmla="*/ 2984869 w 2984869"/>
              <a:gd name="connsiteY4" fmla="*/ 358575 h 1978593"/>
              <a:gd name="connsiteX5" fmla="*/ 2984869 w 2984869"/>
              <a:gd name="connsiteY5" fmla="*/ 1625408 h 1978593"/>
              <a:gd name="connsiteX6" fmla="*/ 2984869 w 2984869"/>
              <a:gd name="connsiteY6" fmla="*/ 1978593 h 1978593"/>
              <a:gd name="connsiteX7" fmla="*/ 1517150 w 2984869"/>
              <a:gd name="connsiteY7" fmla="*/ 1978593 h 1978593"/>
              <a:gd name="connsiteX8" fmla="*/ 1517150 w 2984869"/>
              <a:gd name="connsiteY8" fmla="*/ 1973203 h 1978593"/>
              <a:gd name="connsiteX9" fmla="*/ 1506381 w 2984869"/>
              <a:gd name="connsiteY9" fmla="*/ 1973203 h 1978593"/>
              <a:gd name="connsiteX10" fmla="*/ 1506381 w 2984869"/>
              <a:gd name="connsiteY10" fmla="*/ 1620018 h 1978593"/>
              <a:gd name="connsiteX11" fmla="*/ 1506381 w 2984869"/>
              <a:gd name="connsiteY11" fmla="*/ 353185 h 1978593"/>
              <a:gd name="connsiteX12" fmla="*/ 0 w 2984869"/>
              <a:gd name="connsiteY12" fmla="*/ 0 h 1978593"/>
              <a:gd name="connsiteX13" fmla="*/ 937539 w 2984869"/>
              <a:gd name="connsiteY13" fmla="*/ 0 h 1978593"/>
              <a:gd name="connsiteX14" fmla="*/ 937539 w 2984869"/>
              <a:gd name="connsiteY14" fmla="*/ 5390 h 1978593"/>
              <a:gd name="connsiteX15" fmla="*/ 1478487 w 2984869"/>
              <a:gd name="connsiteY15" fmla="*/ 5390 h 1978593"/>
              <a:gd name="connsiteX16" fmla="*/ 1478487 w 2984869"/>
              <a:gd name="connsiteY16" fmla="*/ 358575 h 1978593"/>
              <a:gd name="connsiteX17" fmla="*/ 1478487 w 2984869"/>
              <a:gd name="connsiteY17" fmla="*/ 1625408 h 1978593"/>
              <a:gd name="connsiteX18" fmla="*/ 1478487 w 2984869"/>
              <a:gd name="connsiteY18" fmla="*/ 1978593 h 1978593"/>
              <a:gd name="connsiteX19" fmla="*/ 10769 w 2984869"/>
              <a:gd name="connsiteY19" fmla="*/ 1978593 h 1978593"/>
              <a:gd name="connsiteX20" fmla="*/ 10769 w 2984869"/>
              <a:gd name="connsiteY20" fmla="*/ 1973203 h 1978593"/>
              <a:gd name="connsiteX21" fmla="*/ 0 w 2984869"/>
              <a:gd name="connsiteY21" fmla="*/ 1973203 h 1978593"/>
              <a:gd name="connsiteX22" fmla="*/ 0 w 2984869"/>
              <a:gd name="connsiteY22" fmla="*/ 1620018 h 1978593"/>
              <a:gd name="connsiteX23" fmla="*/ 0 w 2984869"/>
              <a:gd name="connsiteY23" fmla="*/ 353185 h 19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4869" h="1978593">
                <a:moveTo>
                  <a:pt x="1506381" y="0"/>
                </a:moveTo>
                <a:lnTo>
                  <a:pt x="2443920" y="0"/>
                </a:lnTo>
                <a:lnTo>
                  <a:pt x="2443920" y="5390"/>
                </a:lnTo>
                <a:lnTo>
                  <a:pt x="2984869" y="5390"/>
                </a:lnTo>
                <a:lnTo>
                  <a:pt x="2984869" y="358575"/>
                </a:lnTo>
                <a:lnTo>
                  <a:pt x="2984869" y="1625408"/>
                </a:lnTo>
                <a:lnTo>
                  <a:pt x="2984869" y="1978593"/>
                </a:lnTo>
                <a:lnTo>
                  <a:pt x="1517150" y="1978593"/>
                </a:lnTo>
                <a:lnTo>
                  <a:pt x="1517150" y="1973203"/>
                </a:lnTo>
                <a:lnTo>
                  <a:pt x="1506381" y="1973203"/>
                </a:lnTo>
                <a:lnTo>
                  <a:pt x="1506381" y="1620018"/>
                </a:lnTo>
                <a:lnTo>
                  <a:pt x="1506381" y="353185"/>
                </a:lnTo>
                <a:close/>
                <a:moveTo>
                  <a:pt x="0" y="0"/>
                </a:moveTo>
                <a:lnTo>
                  <a:pt x="937539" y="0"/>
                </a:lnTo>
                <a:lnTo>
                  <a:pt x="937539" y="5390"/>
                </a:lnTo>
                <a:lnTo>
                  <a:pt x="1478487" y="5390"/>
                </a:lnTo>
                <a:lnTo>
                  <a:pt x="1478487" y="358575"/>
                </a:lnTo>
                <a:lnTo>
                  <a:pt x="1478487" y="1625408"/>
                </a:lnTo>
                <a:lnTo>
                  <a:pt x="1478487" y="1978593"/>
                </a:lnTo>
                <a:lnTo>
                  <a:pt x="10769" y="1978593"/>
                </a:lnTo>
                <a:lnTo>
                  <a:pt x="10769" y="1973203"/>
                </a:lnTo>
                <a:lnTo>
                  <a:pt x="0" y="1973203"/>
                </a:lnTo>
                <a:lnTo>
                  <a:pt x="0" y="1620018"/>
                </a:lnTo>
                <a:lnTo>
                  <a:pt x="0" y="35318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6159129" y="1428749"/>
            <a:ext cx="2984869" cy="1978593"/>
          </a:xfrm>
          <a:custGeom>
            <a:avLst/>
            <a:gdLst>
              <a:gd name="connsiteX0" fmla="*/ 1506381 w 2984869"/>
              <a:gd name="connsiteY0" fmla="*/ 0 h 1978593"/>
              <a:gd name="connsiteX1" fmla="*/ 2443921 w 2984869"/>
              <a:gd name="connsiteY1" fmla="*/ 0 h 1978593"/>
              <a:gd name="connsiteX2" fmla="*/ 2443921 w 2984869"/>
              <a:gd name="connsiteY2" fmla="*/ 5390 h 1978593"/>
              <a:gd name="connsiteX3" fmla="*/ 2984869 w 2984869"/>
              <a:gd name="connsiteY3" fmla="*/ 5390 h 1978593"/>
              <a:gd name="connsiteX4" fmla="*/ 2984869 w 2984869"/>
              <a:gd name="connsiteY4" fmla="*/ 358575 h 1978593"/>
              <a:gd name="connsiteX5" fmla="*/ 2984869 w 2984869"/>
              <a:gd name="connsiteY5" fmla="*/ 1625408 h 1978593"/>
              <a:gd name="connsiteX6" fmla="*/ 2984869 w 2984869"/>
              <a:gd name="connsiteY6" fmla="*/ 1978593 h 1978593"/>
              <a:gd name="connsiteX7" fmla="*/ 1517150 w 2984869"/>
              <a:gd name="connsiteY7" fmla="*/ 1978593 h 1978593"/>
              <a:gd name="connsiteX8" fmla="*/ 1517150 w 2984869"/>
              <a:gd name="connsiteY8" fmla="*/ 1973203 h 1978593"/>
              <a:gd name="connsiteX9" fmla="*/ 1506381 w 2984869"/>
              <a:gd name="connsiteY9" fmla="*/ 1973203 h 1978593"/>
              <a:gd name="connsiteX10" fmla="*/ 1506381 w 2984869"/>
              <a:gd name="connsiteY10" fmla="*/ 1620018 h 1978593"/>
              <a:gd name="connsiteX11" fmla="*/ 1506381 w 2984869"/>
              <a:gd name="connsiteY11" fmla="*/ 353185 h 1978593"/>
              <a:gd name="connsiteX12" fmla="*/ 0 w 2984869"/>
              <a:gd name="connsiteY12" fmla="*/ 0 h 1978593"/>
              <a:gd name="connsiteX13" fmla="*/ 937539 w 2984869"/>
              <a:gd name="connsiteY13" fmla="*/ 0 h 1978593"/>
              <a:gd name="connsiteX14" fmla="*/ 937539 w 2984869"/>
              <a:gd name="connsiteY14" fmla="*/ 5390 h 1978593"/>
              <a:gd name="connsiteX15" fmla="*/ 1478487 w 2984869"/>
              <a:gd name="connsiteY15" fmla="*/ 5390 h 1978593"/>
              <a:gd name="connsiteX16" fmla="*/ 1478487 w 2984869"/>
              <a:gd name="connsiteY16" fmla="*/ 358575 h 1978593"/>
              <a:gd name="connsiteX17" fmla="*/ 1478487 w 2984869"/>
              <a:gd name="connsiteY17" fmla="*/ 1625408 h 1978593"/>
              <a:gd name="connsiteX18" fmla="*/ 1478487 w 2984869"/>
              <a:gd name="connsiteY18" fmla="*/ 1978593 h 1978593"/>
              <a:gd name="connsiteX19" fmla="*/ 10769 w 2984869"/>
              <a:gd name="connsiteY19" fmla="*/ 1978593 h 1978593"/>
              <a:gd name="connsiteX20" fmla="*/ 10769 w 2984869"/>
              <a:gd name="connsiteY20" fmla="*/ 1973203 h 1978593"/>
              <a:gd name="connsiteX21" fmla="*/ 0 w 2984869"/>
              <a:gd name="connsiteY21" fmla="*/ 1973203 h 1978593"/>
              <a:gd name="connsiteX22" fmla="*/ 0 w 2984869"/>
              <a:gd name="connsiteY22" fmla="*/ 1620018 h 1978593"/>
              <a:gd name="connsiteX23" fmla="*/ 0 w 2984869"/>
              <a:gd name="connsiteY23" fmla="*/ 353185 h 19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4869" h="1978593">
                <a:moveTo>
                  <a:pt x="1506381" y="0"/>
                </a:moveTo>
                <a:lnTo>
                  <a:pt x="2443921" y="0"/>
                </a:lnTo>
                <a:lnTo>
                  <a:pt x="2443921" y="5390"/>
                </a:lnTo>
                <a:lnTo>
                  <a:pt x="2984869" y="5390"/>
                </a:lnTo>
                <a:lnTo>
                  <a:pt x="2984869" y="358575"/>
                </a:lnTo>
                <a:lnTo>
                  <a:pt x="2984869" y="1625408"/>
                </a:lnTo>
                <a:lnTo>
                  <a:pt x="2984869" y="1978593"/>
                </a:lnTo>
                <a:lnTo>
                  <a:pt x="1517150" y="1978593"/>
                </a:lnTo>
                <a:lnTo>
                  <a:pt x="1517150" y="1973203"/>
                </a:lnTo>
                <a:lnTo>
                  <a:pt x="1506381" y="1973203"/>
                </a:lnTo>
                <a:lnTo>
                  <a:pt x="1506381" y="1620018"/>
                </a:lnTo>
                <a:lnTo>
                  <a:pt x="1506381" y="353185"/>
                </a:lnTo>
                <a:close/>
                <a:moveTo>
                  <a:pt x="0" y="0"/>
                </a:moveTo>
                <a:lnTo>
                  <a:pt x="937539" y="0"/>
                </a:lnTo>
                <a:lnTo>
                  <a:pt x="937539" y="5390"/>
                </a:lnTo>
                <a:lnTo>
                  <a:pt x="1478487" y="5390"/>
                </a:lnTo>
                <a:lnTo>
                  <a:pt x="1478487" y="358575"/>
                </a:lnTo>
                <a:lnTo>
                  <a:pt x="1478487" y="1625408"/>
                </a:lnTo>
                <a:lnTo>
                  <a:pt x="1478487" y="1978593"/>
                </a:lnTo>
                <a:lnTo>
                  <a:pt x="10769" y="1978593"/>
                </a:lnTo>
                <a:lnTo>
                  <a:pt x="10769" y="1973203"/>
                </a:lnTo>
                <a:lnTo>
                  <a:pt x="0" y="1973203"/>
                </a:lnTo>
                <a:lnTo>
                  <a:pt x="0" y="1620018"/>
                </a:lnTo>
                <a:lnTo>
                  <a:pt x="0" y="35318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011836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2" hasCustomPrompt="1"/>
          </p:nvPr>
        </p:nvSpPr>
        <p:spPr>
          <a:xfrm>
            <a:off x="381000"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362400 h 1677218"/>
              <a:gd name="connsiteX3" fmla="*/ 0 w 1559544"/>
              <a:gd name="connsiteY3" fmla="*/ 1586557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362400"/>
                </a:lnTo>
                <a:cubicBezTo>
                  <a:pt x="779772" y="1362400"/>
                  <a:pt x="779772" y="1881500"/>
                  <a:pt x="0" y="1586557"/>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3" hasCustomPrompt="1"/>
          </p:nvPr>
        </p:nvSpPr>
        <p:spPr>
          <a:xfrm>
            <a:off x="2083205" y="1676767"/>
            <a:ext cx="1559544" cy="1677218"/>
          </a:xfrm>
          <a:custGeom>
            <a:avLst/>
            <a:gdLst>
              <a:gd name="connsiteX0" fmla="*/ 0 w 1559544"/>
              <a:gd name="connsiteY0" fmla="*/ 0 h 1677218"/>
              <a:gd name="connsiteX1" fmla="*/ 1559544 w 1559544"/>
              <a:gd name="connsiteY1" fmla="*/ 0 h 1677218"/>
              <a:gd name="connsiteX2" fmla="*/ 1559544 w 1559544"/>
              <a:gd name="connsiteY2" fmla="*/ 1586557 h 1677218"/>
              <a:gd name="connsiteX3" fmla="*/ 0 w 1559544"/>
              <a:gd name="connsiteY3" fmla="*/ 1362400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586557"/>
                </a:lnTo>
                <a:cubicBezTo>
                  <a:pt x="779772" y="1881500"/>
                  <a:pt x="779772" y="1362400"/>
                  <a:pt x="0" y="136240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4" hasCustomPrompt="1"/>
          </p:nvPr>
        </p:nvSpPr>
        <p:spPr>
          <a:xfrm>
            <a:off x="3785410"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362400 h 1677218"/>
              <a:gd name="connsiteX3" fmla="*/ 0 w 1559544"/>
              <a:gd name="connsiteY3" fmla="*/ 1586557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362400"/>
                </a:lnTo>
                <a:cubicBezTo>
                  <a:pt x="779772" y="1362400"/>
                  <a:pt x="779772" y="1881500"/>
                  <a:pt x="0" y="1586557"/>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5" hasCustomPrompt="1"/>
          </p:nvPr>
        </p:nvSpPr>
        <p:spPr>
          <a:xfrm>
            <a:off x="5487615"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586557 h 1677218"/>
              <a:gd name="connsiteX3" fmla="*/ 0 w 1559544"/>
              <a:gd name="connsiteY3" fmla="*/ 1362400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586557"/>
                </a:lnTo>
                <a:cubicBezTo>
                  <a:pt x="779772" y="1881500"/>
                  <a:pt x="779772" y="1362400"/>
                  <a:pt x="0" y="136240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7189819"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362400 h 1677218"/>
              <a:gd name="connsiteX3" fmla="*/ 0 w 1559544"/>
              <a:gd name="connsiteY3" fmla="*/ 1586557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362400"/>
                </a:lnTo>
                <a:cubicBezTo>
                  <a:pt x="779772" y="1362400"/>
                  <a:pt x="779772" y="1881500"/>
                  <a:pt x="0" y="1586557"/>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70367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8_Pic08_02">
    <p:spTree>
      <p:nvGrpSpPr>
        <p:cNvPr id="1" name=""/>
        <p:cNvGrpSpPr/>
        <p:nvPr/>
      </p:nvGrpSpPr>
      <p:grpSpPr>
        <a:xfrm>
          <a:off x="0" y="0"/>
          <a:ext cx="0" cy="0"/>
          <a:chOff x="0" y="0"/>
          <a:chExt cx="0" cy="0"/>
        </a:xfrm>
      </p:grpSpPr>
      <p:sp>
        <p:nvSpPr>
          <p:cNvPr id="7" name="Picture Placeholder 6"/>
          <p:cNvSpPr>
            <a:spLocks noGrp="1"/>
          </p:cNvSpPr>
          <p:nvPr>
            <p:ph type="pic" sz="quarter" idx="32" hasCustomPrompt="1"/>
          </p:nvPr>
        </p:nvSpPr>
        <p:spPr>
          <a:xfrm>
            <a:off x="0" y="2562901"/>
            <a:ext cx="4572000" cy="2562902"/>
          </a:xfrm>
          <a:custGeom>
            <a:avLst/>
            <a:gdLst>
              <a:gd name="connsiteX0" fmla="*/ 0 w 4572000"/>
              <a:gd name="connsiteY0" fmla="*/ 0 h 2562902"/>
              <a:gd name="connsiteX1" fmla="*/ 4572000 w 4572000"/>
              <a:gd name="connsiteY1" fmla="*/ 0 h 2562902"/>
              <a:gd name="connsiteX2" fmla="*/ 4572000 w 4572000"/>
              <a:gd name="connsiteY2" fmla="*/ 1392659 h 2562902"/>
              <a:gd name="connsiteX3" fmla="*/ 0 w 4572000"/>
              <a:gd name="connsiteY3" fmla="*/ 2562902 h 2562902"/>
              <a:gd name="connsiteX4" fmla="*/ 0 w 4572000"/>
              <a:gd name="connsiteY4" fmla="*/ 1392659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0"/>
                </a:lnTo>
                <a:lnTo>
                  <a:pt x="4572000" y="1392659"/>
                </a:lnTo>
                <a:lnTo>
                  <a:pt x="0" y="2562902"/>
                </a:lnTo>
                <a:lnTo>
                  <a:pt x="0" y="139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4572000" y="-1"/>
            <a:ext cx="4572000" cy="2562902"/>
          </a:xfrm>
          <a:custGeom>
            <a:avLst/>
            <a:gdLst>
              <a:gd name="connsiteX0" fmla="*/ 457200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457200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804779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9_Pic08_02">
    <p:spTree>
      <p:nvGrpSpPr>
        <p:cNvPr id="1" name=""/>
        <p:cNvGrpSpPr/>
        <p:nvPr/>
      </p:nvGrpSpPr>
      <p:grpSpPr>
        <a:xfrm>
          <a:off x="0" y="0"/>
          <a:ext cx="0" cy="0"/>
          <a:chOff x="0" y="0"/>
          <a:chExt cx="0" cy="0"/>
        </a:xfrm>
      </p:grpSpPr>
      <p:sp>
        <p:nvSpPr>
          <p:cNvPr id="7" name="Picture Placeholder 6"/>
          <p:cNvSpPr>
            <a:spLocks noGrp="1"/>
          </p:cNvSpPr>
          <p:nvPr>
            <p:ph type="pic" sz="quarter" idx="32" hasCustomPrompt="1"/>
          </p:nvPr>
        </p:nvSpPr>
        <p:spPr>
          <a:xfrm>
            <a:off x="0" y="-1"/>
            <a:ext cx="4572000" cy="2562902"/>
          </a:xfrm>
          <a:custGeom>
            <a:avLst/>
            <a:gdLst>
              <a:gd name="connsiteX0" fmla="*/ 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4572000" y="2562901"/>
            <a:ext cx="4572000" cy="2562902"/>
          </a:xfrm>
          <a:custGeom>
            <a:avLst/>
            <a:gdLst>
              <a:gd name="connsiteX0" fmla="*/ 0 w 4572000"/>
              <a:gd name="connsiteY0" fmla="*/ 0 h 2562902"/>
              <a:gd name="connsiteX1" fmla="*/ 4572000 w 4572000"/>
              <a:gd name="connsiteY1" fmla="*/ 0 h 2562902"/>
              <a:gd name="connsiteX2" fmla="*/ 4572000 w 4572000"/>
              <a:gd name="connsiteY2" fmla="*/ 1392659 h 2562902"/>
              <a:gd name="connsiteX3" fmla="*/ 4572000 w 4572000"/>
              <a:gd name="connsiteY3" fmla="*/ 2562902 h 2562902"/>
              <a:gd name="connsiteX4" fmla="*/ 0 w 4572000"/>
              <a:gd name="connsiteY4" fmla="*/ 1392659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0"/>
                </a:lnTo>
                <a:lnTo>
                  <a:pt x="4572000" y="1392659"/>
                </a:lnTo>
                <a:lnTo>
                  <a:pt x="4572000" y="2562902"/>
                </a:lnTo>
                <a:lnTo>
                  <a:pt x="0" y="139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296798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6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393226" y="345714"/>
            <a:ext cx="8357549" cy="4131036"/>
          </a:xfrm>
          <a:custGeom>
            <a:avLst/>
            <a:gdLst>
              <a:gd name="connsiteX0" fmla="*/ 1755248 w 8357549"/>
              <a:gd name="connsiteY0" fmla="*/ 1 h 4452070"/>
              <a:gd name="connsiteX1" fmla="*/ 1755248 w 8357549"/>
              <a:gd name="connsiteY1" fmla="*/ 3534 h 4452070"/>
              <a:gd name="connsiteX2" fmla="*/ 2898298 w 8357549"/>
              <a:gd name="connsiteY2" fmla="*/ 3534 h 4452070"/>
              <a:gd name="connsiteX3" fmla="*/ 2898298 w 8357549"/>
              <a:gd name="connsiteY3" fmla="*/ 1 h 4452070"/>
              <a:gd name="connsiteX4" fmla="*/ 8357549 w 8357549"/>
              <a:gd name="connsiteY4" fmla="*/ 1 h 4452070"/>
              <a:gd name="connsiteX5" fmla="*/ 8357549 w 8357549"/>
              <a:gd name="connsiteY5" fmla="*/ 4452070 h 4452070"/>
              <a:gd name="connsiteX6" fmla="*/ 2898298 w 8357549"/>
              <a:gd name="connsiteY6" fmla="*/ 4452070 h 4452070"/>
              <a:gd name="connsiteX7" fmla="*/ 2898298 w 8357549"/>
              <a:gd name="connsiteY7" fmla="*/ 4452069 h 4452070"/>
              <a:gd name="connsiteX8" fmla="*/ 2823441 w 8357549"/>
              <a:gd name="connsiteY8" fmla="*/ 4452069 h 4452070"/>
              <a:gd name="connsiteX9" fmla="*/ 2823441 w 8357549"/>
              <a:gd name="connsiteY9" fmla="*/ 4452070 h 4452070"/>
              <a:gd name="connsiteX10" fmla="*/ 7401 w 8357549"/>
              <a:gd name="connsiteY10" fmla="*/ 4452070 h 4452070"/>
              <a:gd name="connsiteX11" fmla="*/ 7401 w 8357549"/>
              <a:gd name="connsiteY11" fmla="*/ 1282756 h 4452070"/>
              <a:gd name="connsiteX12" fmla="*/ 6213 w 8357549"/>
              <a:gd name="connsiteY12" fmla="*/ 1282756 h 4452070"/>
              <a:gd name="connsiteX13" fmla="*/ 7401 w 8357549"/>
              <a:gd name="connsiteY13" fmla="*/ 1281886 h 4452070"/>
              <a:gd name="connsiteX14" fmla="*/ 7401 w 8357549"/>
              <a:gd name="connsiteY14" fmla="*/ 1279579 h 4452070"/>
              <a:gd name="connsiteX15" fmla="*/ 10545 w 8357549"/>
              <a:gd name="connsiteY15" fmla="*/ 1279579 h 4452070"/>
              <a:gd name="connsiteX16" fmla="*/ 0 w 8357549"/>
              <a:gd name="connsiteY16" fmla="*/ 0 h 4452070"/>
              <a:gd name="connsiteX17" fmla="*/ 1519927 w 8357549"/>
              <a:gd name="connsiteY17" fmla="*/ 0 h 4452070"/>
              <a:gd name="connsiteX18" fmla="*/ 0 w 8357549"/>
              <a:gd name="connsiteY18" fmla="*/ 1149443 h 445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57549" h="4452070">
                <a:moveTo>
                  <a:pt x="1755248" y="1"/>
                </a:moveTo>
                <a:lnTo>
                  <a:pt x="1755248" y="3534"/>
                </a:lnTo>
                <a:lnTo>
                  <a:pt x="2898298" y="3534"/>
                </a:lnTo>
                <a:lnTo>
                  <a:pt x="2898298" y="1"/>
                </a:lnTo>
                <a:lnTo>
                  <a:pt x="8357549" y="1"/>
                </a:lnTo>
                <a:lnTo>
                  <a:pt x="8357549" y="4452070"/>
                </a:lnTo>
                <a:lnTo>
                  <a:pt x="2898298" y="4452070"/>
                </a:lnTo>
                <a:lnTo>
                  <a:pt x="2898298" y="4452069"/>
                </a:lnTo>
                <a:lnTo>
                  <a:pt x="2823441" y="4452069"/>
                </a:lnTo>
                <a:lnTo>
                  <a:pt x="2823441" y="4452070"/>
                </a:lnTo>
                <a:lnTo>
                  <a:pt x="7401" y="4452070"/>
                </a:lnTo>
                <a:lnTo>
                  <a:pt x="7401" y="1282756"/>
                </a:lnTo>
                <a:lnTo>
                  <a:pt x="6213" y="1282756"/>
                </a:lnTo>
                <a:lnTo>
                  <a:pt x="7401" y="1281886"/>
                </a:lnTo>
                <a:lnTo>
                  <a:pt x="7401" y="1279579"/>
                </a:lnTo>
                <a:lnTo>
                  <a:pt x="10545" y="1279579"/>
                </a:lnTo>
                <a:close/>
                <a:moveTo>
                  <a:pt x="0" y="0"/>
                </a:moveTo>
                <a:lnTo>
                  <a:pt x="1519927" y="0"/>
                </a:lnTo>
                <a:lnTo>
                  <a:pt x="0" y="11494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pic>
        <p:nvPicPr>
          <p:cNvPr id="4" name="Picture 3">
            <a:extLst>
              <a:ext uri="{FF2B5EF4-FFF2-40B4-BE49-F238E27FC236}">
                <a16:creationId xmlns:a16="http://schemas.microsoft.com/office/drawing/2014/main" id="{5086BA8A-033B-5647-8697-05BDE29E4F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0797" y="4543786"/>
            <a:ext cx="1232958" cy="508000"/>
          </a:xfrm>
          <a:prstGeom prst="rect">
            <a:avLst/>
          </a:prstGeom>
        </p:spPr>
      </p:pic>
      <p:pic>
        <p:nvPicPr>
          <p:cNvPr id="5" name="Picture 4">
            <a:extLst>
              <a:ext uri="{FF2B5EF4-FFF2-40B4-BE49-F238E27FC236}">
                <a16:creationId xmlns:a16="http://schemas.microsoft.com/office/drawing/2014/main" id="{81DC99A8-2F20-6141-B07B-3137F02BAC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740628" y="4556030"/>
            <a:ext cx="2006574" cy="483512"/>
          </a:xfrm>
          <a:prstGeom prst="rect">
            <a:avLst/>
          </a:prstGeom>
        </p:spPr>
      </p:pic>
    </p:spTree>
    <p:extLst>
      <p:ext uri="{BB962C8B-B14F-4D97-AF65-F5344CB8AC3E}">
        <p14:creationId xmlns:p14="http://schemas.microsoft.com/office/powerpoint/2010/main" val="132022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Pic08_02">
    <p:spTree>
      <p:nvGrpSpPr>
        <p:cNvPr id="1" name=""/>
        <p:cNvGrpSpPr/>
        <p:nvPr/>
      </p:nvGrpSpPr>
      <p:grpSpPr>
        <a:xfrm>
          <a:off x="0" y="0"/>
          <a:ext cx="0" cy="0"/>
          <a:chOff x="0" y="0"/>
          <a:chExt cx="0" cy="0"/>
        </a:xfrm>
      </p:grpSpPr>
      <p:sp>
        <p:nvSpPr>
          <p:cNvPr id="4" name="Picture Placeholder 3"/>
          <p:cNvSpPr>
            <a:spLocks noGrp="1"/>
          </p:cNvSpPr>
          <p:nvPr>
            <p:ph type="pic" sz="quarter" idx="31" hasCustomPrompt="1"/>
          </p:nvPr>
        </p:nvSpPr>
        <p:spPr>
          <a:xfrm>
            <a:off x="0" y="38100"/>
            <a:ext cx="2552700" cy="5105400"/>
          </a:xfrm>
          <a:custGeom>
            <a:avLst/>
            <a:gdLst>
              <a:gd name="connsiteX0" fmla="*/ 0 w 2552700"/>
              <a:gd name="connsiteY0" fmla="*/ 0 h 5105400"/>
              <a:gd name="connsiteX1" fmla="*/ 2552700 w 2552700"/>
              <a:gd name="connsiteY1" fmla="*/ 2552700 h 5105400"/>
              <a:gd name="connsiteX2" fmla="*/ 0 w 2552700"/>
              <a:gd name="connsiteY2" fmla="*/ 5105400 h 5105400"/>
              <a:gd name="connsiteX3" fmla="*/ 0 w 2552700"/>
              <a:gd name="connsiteY3" fmla="*/ 3543300 h 5105400"/>
              <a:gd name="connsiteX4" fmla="*/ 990600 w 2552700"/>
              <a:gd name="connsiteY4" fmla="*/ 2552700 h 5105400"/>
              <a:gd name="connsiteX5" fmla="*/ 0 w 2552700"/>
              <a:gd name="connsiteY5" fmla="*/ 1562100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5105400">
                <a:moveTo>
                  <a:pt x="0" y="0"/>
                </a:moveTo>
                <a:cubicBezTo>
                  <a:pt x="1409817" y="0"/>
                  <a:pt x="2552700" y="1142883"/>
                  <a:pt x="2552700" y="2552700"/>
                </a:cubicBezTo>
                <a:cubicBezTo>
                  <a:pt x="2552700" y="3962517"/>
                  <a:pt x="1409817" y="5105400"/>
                  <a:pt x="0" y="5105400"/>
                </a:cubicBezTo>
                <a:lnTo>
                  <a:pt x="0" y="3543300"/>
                </a:lnTo>
                <a:cubicBezTo>
                  <a:pt x="547093" y="3543300"/>
                  <a:pt x="990600" y="3099793"/>
                  <a:pt x="990600" y="2552700"/>
                </a:cubicBezTo>
                <a:cubicBezTo>
                  <a:pt x="990600" y="2005607"/>
                  <a:pt x="547093" y="1562100"/>
                  <a:pt x="0" y="156210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16843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7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4572000" cy="5143502"/>
          </a:xfrm>
          <a:custGeom>
            <a:avLst/>
            <a:gdLst>
              <a:gd name="connsiteX0" fmla="*/ 0 w 4572000"/>
              <a:gd name="connsiteY0" fmla="*/ 1 h 5143502"/>
              <a:gd name="connsiteX1" fmla="*/ 2986486 w 4572000"/>
              <a:gd name="connsiteY1" fmla="*/ 1 h 5143502"/>
              <a:gd name="connsiteX2" fmla="*/ 2986486 w 4572000"/>
              <a:gd name="connsiteY2" fmla="*/ 4083 h 5143502"/>
              <a:gd name="connsiteX3" fmla="*/ 3611791 w 4572000"/>
              <a:gd name="connsiteY3" fmla="*/ 4083 h 5143502"/>
              <a:gd name="connsiteX4" fmla="*/ 3611791 w 4572000"/>
              <a:gd name="connsiteY4" fmla="*/ 1 h 5143502"/>
              <a:gd name="connsiteX5" fmla="*/ 4566232 w 4572000"/>
              <a:gd name="connsiteY5" fmla="*/ 1478305 h 5143502"/>
              <a:gd name="connsiteX6" fmla="*/ 4567952 w 4572000"/>
              <a:gd name="connsiteY6" fmla="*/ 1478305 h 5143502"/>
              <a:gd name="connsiteX7" fmla="*/ 4567952 w 4572000"/>
              <a:gd name="connsiteY7" fmla="*/ 1480969 h 5143502"/>
              <a:gd name="connsiteX8" fmla="*/ 4568601 w 4572000"/>
              <a:gd name="connsiteY8" fmla="*/ 1481975 h 5143502"/>
              <a:gd name="connsiteX9" fmla="*/ 4567952 w 4572000"/>
              <a:gd name="connsiteY9" fmla="*/ 1481975 h 5143502"/>
              <a:gd name="connsiteX10" fmla="*/ 4567952 w 4572000"/>
              <a:gd name="connsiteY10" fmla="*/ 5143502 h 5143502"/>
              <a:gd name="connsiteX11" fmla="*/ 3027436 w 4572000"/>
              <a:gd name="connsiteY11" fmla="*/ 5143502 h 5143502"/>
              <a:gd name="connsiteX12" fmla="*/ 3027436 w 4572000"/>
              <a:gd name="connsiteY12" fmla="*/ 5143501 h 5143502"/>
              <a:gd name="connsiteX13" fmla="*/ 2986486 w 4572000"/>
              <a:gd name="connsiteY13" fmla="*/ 5143501 h 5143502"/>
              <a:gd name="connsiteX14" fmla="*/ 2986486 w 4572000"/>
              <a:gd name="connsiteY14" fmla="*/ 5143502 h 5143502"/>
              <a:gd name="connsiteX15" fmla="*/ 0 w 4572000"/>
              <a:gd name="connsiteY15" fmla="*/ 5143502 h 5143502"/>
              <a:gd name="connsiteX16" fmla="*/ 3740524 w 4572000"/>
              <a:gd name="connsiteY16" fmla="*/ 0 h 5143502"/>
              <a:gd name="connsiteX17" fmla="*/ 4572000 w 4572000"/>
              <a:gd name="connsiteY17" fmla="*/ 0 h 5143502"/>
              <a:gd name="connsiteX18" fmla="*/ 4572000 w 4572000"/>
              <a:gd name="connsiteY18" fmla="*/ 1327958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2000" h="5143502">
                <a:moveTo>
                  <a:pt x="0" y="1"/>
                </a:moveTo>
                <a:lnTo>
                  <a:pt x="2986486" y="1"/>
                </a:lnTo>
                <a:lnTo>
                  <a:pt x="2986486" y="4083"/>
                </a:lnTo>
                <a:lnTo>
                  <a:pt x="3611791" y="4083"/>
                </a:lnTo>
                <a:lnTo>
                  <a:pt x="3611791" y="1"/>
                </a:lnTo>
                <a:lnTo>
                  <a:pt x="4566232" y="1478305"/>
                </a:lnTo>
                <a:lnTo>
                  <a:pt x="4567952" y="1478305"/>
                </a:lnTo>
                <a:lnTo>
                  <a:pt x="4567952" y="1480969"/>
                </a:lnTo>
                <a:lnTo>
                  <a:pt x="4568601" y="1481975"/>
                </a:lnTo>
                <a:lnTo>
                  <a:pt x="4567952" y="1481975"/>
                </a:lnTo>
                <a:lnTo>
                  <a:pt x="4567952" y="5143502"/>
                </a:lnTo>
                <a:lnTo>
                  <a:pt x="3027436" y="5143502"/>
                </a:lnTo>
                <a:lnTo>
                  <a:pt x="3027436" y="5143501"/>
                </a:lnTo>
                <a:lnTo>
                  <a:pt x="2986486" y="5143501"/>
                </a:lnTo>
                <a:lnTo>
                  <a:pt x="2986486" y="5143502"/>
                </a:lnTo>
                <a:lnTo>
                  <a:pt x="0" y="5143502"/>
                </a:lnTo>
                <a:close/>
                <a:moveTo>
                  <a:pt x="3740524" y="0"/>
                </a:moveTo>
                <a:lnTo>
                  <a:pt x="4572000" y="0"/>
                </a:lnTo>
                <a:lnTo>
                  <a:pt x="4572000" y="132795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26231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9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0" y="285749"/>
            <a:ext cx="6629400" cy="2209800"/>
          </a:xfrm>
          <a:custGeom>
            <a:avLst/>
            <a:gdLst>
              <a:gd name="connsiteX0" fmla="*/ 0 w 6629400"/>
              <a:gd name="connsiteY0" fmla="*/ 0 h 2209800"/>
              <a:gd name="connsiteX1" fmla="*/ 6629400 w 6629400"/>
              <a:gd name="connsiteY1" fmla="*/ 0 h 2209800"/>
              <a:gd name="connsiteX2" fmla="*/ 4938796 w 6629400"/>
              <a:gd name="connsiteY2" fmla="*/ 2209800 h 2209800"/>
              <a:gd name="connsiteX3" fmla="*/ 0 w 66294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6629400" h="2209800">
                <a:moveTo>
                  <a:pt x="0" y="0"/>
                </a:moveTo>
                <a:lnTo>
                  <a:pt x="6629400" y="0"/>
                </a:lnTo>
                <a:lnTo>
                  <a:pt x="4938796" y="2209800"/>
                </a:lnTo>
                <a:lnTo>
                  <a:pt x="0" y="2209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123886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397969" y="371474"/>
            <a:ext cx="8348062" cy="4400550"/>
          </a:xfrm>
          <a:custGeom>
            <a:avLst/>
            <a:gdLst>
              <a:gd name="connsiteX0" fmla="*/ 0 w 8348062"/>
              <a:gd name="connsiteY0" fmla="*/ 0 h 4400550"/>
              <a:gd name="connsiteX1" fmla="*/ 8348062 w 8348062"/>
              <a:gd name="connsiteY1" fmla="*/ 0 h 4400550"/>
              <a:gd name="connsiteX2" fmla="*/ 8348062 w 8348062"/>
              <a:gd name="connsiteY2" fmla="*/ 4400550 h 4400550"/>
              <a:gd name="connsiteX3" fmla="*/ 0 w 834806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8348062" h="4400550">
                <a:moveTo>
                  <a:pt x="0" y="0"/>
                </a:moveTo>
                <a:lnTo>
                  <a:pt x="8348062" y="0"/>
                </a:lnTo>
                <a:lnTo>
                  <a:pt x="8348062" y="4400550"/>
                </a:lnTo>
                <a:lnTo>
                  <a:pt x="0" y="44005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287381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32" hasCustomPrompt="1"/>
          </p:nvPr>
        </p:nvSpPr>
        <p:spPr>
          <a:xfrm>
            <a:off x="0" y="3067049"/>
            <a:ext cx="4572000" cy="1787818"/>
          </a:xfrm>
          <a:custGeom>
            <a:avLst/>
            <a:gdLst>
              <a:gd name="connsiteX0" fmla="*/ 0 w 4572000"/>
              <a:gd name="connsiteY0" fmla="*/ 0 h 1787818"/>
              <a:gd name="connsiteX1" fmla="*/ 4572000 w 4572000"/>
              <a:gd name="connsiteY1" fmla="*/ 0 h 1787818"/>
              <a:gd name="connsiteX2" fmla="*/ 4572000 w 4572000"/>
              <a:gd name="connsiteY2" fmla="*/ 1787818 h 1787818"/>
              <a:gd name="connsiteX3" fmla="*/ 0 w 4572000"/>
              <a:gd name="connsiteY3" fmla="*/ 1787818 h 1787818"/>
            </a:gdLst>
            <a:ahLst/>
            <a:cxnLst>
              <a:cxn ang="0">
                <a:pos x="connsiteX0" y="connsiteY0"/>
              </a:cxn>
              <a:cxn ang="0">
                <a:pos x="connsiteX1" y="connsiteY1"/>
              </a:cxn>
              <a:cxn ang="0">
                <a:pos x="connsiteX2" y="connsiteY2"/>
              </a:cxn>
              <a:cxn ang="0">
                <a:pos x="connsiteX3" y="connsiteY3"/>
              </a:cxn>
            </a:cxnLst>
            <a:rect l="l" t="t" r="r" b="b"/>
            <a:pathLst>
              <a:path w="4572000" h="1787818">
                <a:moveTo>
                  <a:pt x="0" y="0"/>
                </a:moveTo>
                <a:lnTo>
                  <a:pt x="4572000" y="0"/>
                </a:lnTo>
                <a:lnTo>
                  <a:pt x="4572000" y="1787818"/>
                </a:lnTo>
                <a:lnTo>
                  <a:pt x="0" y="17878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9" name="Picture Placeholder 8"/>
          <p:cNvSpPr>
            <a:spLocks noGrp="1"/>
          </p:cNvSpPr>
          <p:nvPr>
            <p:ph type="pic" sz="quarter" idx="33" hasCustomPrompt="1"/>
          </p:nvPr>
        </p:nvSpPr>
        <p:spPr>
          <a:xfrm>
            <a:off x="0" y="1209674"/>
            <a:ext cx="4572000" cy="1787818"/>
          </a:xfrm>
          <a:custGeom>
            <a:avLst/>
            <a:gdLst>
              <a:gd name="connsiteX0" fmla="*/ 0 w 4572000"/>
              <a:gd name="connsiteY0" fmla="*/ 0 h 1787818"/>
              <a:gd name="connsiteX1" fmla="*/ 4572000 w 4572000"/>
              <a:gd name="connsiteY1" fmla="*/ 0 h 1787818"/>
              <a:gd name="connsiteX2" fmla="*/ 4572000 w 4572000"/>
              <a:gd name="connsiteY2" fmla="*/ 1787818 h 1787818"/>
              <a:gd name="connsiteX3" fmla="*/ 0 w 4572000"/>
              <a:gd name="connsiteY3" fmla="*/ 1787818 h 1787818"/>
            </a:gdLst>
            <a:ahLst/>
            <a:cxnLst>
              <a:cxn ang="0">
                <a:pos x="connsiteX0" y="connsiteY0"/>
              </a:cxn>
              <a:cxn ang="0">
                <a:pos x="connsiteX1" y="connsiteY1"/>
              </a:cxn>
              <a:cxn ang="0">
                <a:pos x="connsiteX2" y="connsiteY2"/>
              </a:cxn>
              <a:cxn ang="0">
                <a:pos x="connsiteX3" y="connsiteY3"/>
              </a:cxn>
            </a:cxnLst>
            <a:rect l="l" t="t" r="r" b="b"/>
            <a:pathLst>
              <a:path w="4572000" h="1787818">
                <a:moveTo>
                  <a:pt x="0" y="0"/>
                </a:moveTo>
                <a:lnTo>
                  <a:pt x="4572000" y="0"/>
                </a:lnTo>
                <a:lnTo>
                  <a:pt x="4572000" y="1787818"/>
                </a:lnTo>
                <a:lnTo>
                  <a:pt x="0" y="17878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7920143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0" y="1409699"/>
            <a:ext cx="2286000" cy="3333598"/>
          </a:xfrm>
          <a:custGeom>
            <a:avLst/>
            <a:gdLst>
              <a:gd name="connsiteX0" fmla="*/ 0 w 2286000"/>
              <a:gd name="connsiteY0" fmla="*/ 0 h 3333598"/>
              <a:gd name="connsiteX1" fmla="*/ 2286000 w 2286000"/>
              <a:gd name="connsiteY1" fmla="*/ 0 h 3333598"/>
              <a:gd name="connsiteX2" fmla="*/ 2286000 w 2286000"/>
              <a:gd name="connsiteY2" fmla="*/ 3333598 h 3333598"/>
              <a:gd name="connsiteX3" fmla="*/ 0 w 2286000"/>
              <a:gd name="connsiteY3" fmla="*/ 3333598 h 3333598"/>
              <a:gd name="connsiteX4" fmla="*/ 0 w 2286000"/>
              <a:gd name="connsiteY4" fmla="*/ 1650649 h 3333598"/>
              <a:gd name="connsiteX5" fmla="*/ 0 w 2286000"/>
              <a:gd name="connsiteY5" fmla="*/ 748349 h 333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333598">
                <a:moveTo>
                  <a:pt x="0" y="0"/>
                </a:moveTo>
                <a:lnTo>
                  <a:pt x="2286000" y="0"/>
                </a:lnTo>
                <a:lnTo>
                  <a:pt x="2286000" y="3333598"/>
                </a:lnTo>
                <a:lnTo>
                  <a:pt x="0" y="3333598"/>
                </a:lnTo>
                <a:lnTo>
                  <a:pt x="0" y="1650649"/>
                </a:lnTo>
                <a:lnTo>
                  <a:pt x="0" y="74834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4572001" y="1409699"/>
            <a:ext cx="2286000" cy="3333598"/>
          </a:xfrm>
          <a:custGeom>
            <a:avLst/>
            <a:gdLst>
              <a:gd name="connsiteX0" fmla="*/ 0 w 2286000"/>
              <a:gd name="connsiteY0" fmla="*/ 0 h 3333598"/>
              <a:gd name="connsiteX1" fmla="*/ 2286000 w 2286000"/>
              <a:gd name="connsiteY1" fmla="*/ 0 h 3333598"/>
              <a:gd name="connsiteX2" fmla="*/ 2286000 w 2286000"/>
              <a:gd name="connsiteY2" fmla="*/ 3333598 h 3333598"/>
              <a:gd name="connsiteX3" fmla="*/ 0 w 2286000"/>
              <a:gd name="connsiteY3" fmla="*/ 3333598 h 3333598"/>
            </a:gdLst>
            <a:ahLst/>
            <a:cxnLst>
              <a:cxn ang="0">
                <a:pos x="connsiteX0" y="connsiteY0"/>
              </a:cxn>
              <a:cxn ang="0">
                <a:pos x="connsiteX1" y="connsiteY1"/>
              </a:cxn>
              <a:cxn ang="0">
                <a:pos x="connsiteX2" y="connsiteY2"/>
              </a:cxn>
              <a:cxn ang="0">
                <a:pos x="connsiteX3" y="connsiteY3"/>
              </a:cxn>
            </a:cxnLst>
            <a:rect l="l" t="t" r="r" b="b"/>
            <a:pathLst>
              <a:path w="2286000" h="3333598">
                <a:moveTo>
                  <a:pt x="0" y="0"/>
                </a:moveTo>
                <a:lnTo>
                  <a:pt x="2286000" y="0"/>
                </a:lnTo>
                <a:lnTo>
                  <a:pt x="2286000" y="3333598"/>
                </a:lnTo>
                <a:lnTo>
                  <a:pt x="0" y="333359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252339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2364740" y="3119120"/>
            <a:ext cx="2128520" cy="1830691"/>
          </a:xfrm>
          <a:custGeom>
            <a:avLst/>
            <a:gdLst>
              <a:gd name="connsiteX0" fmla="*/ 0 w 2128520"/>
              <a:gd name="connsiteY0" fmla="*/ 0 h 1830691"/>
              <a:gd name="connsiteX1" fmla="*/ 2128520 w 2128520"/>
              <a:gd name="connsiteY1" fmla="*/ 0 h 1830691"/>
              <a:gd name="connsiteX2" fmla="*/ 2128520 w 2128520"/>
              <a:gd name="connsiteY2" fmla="*/ 1830691 h 1830691"/>
              <a:gd name="connsiteX3" fmla="*/ 0 w 2128520"/>
              <a:gd name="connsiteY3" fmla="*/ 1830691 h 1830691"/>
              <a:gd name="connsiteX4" fmla="*/ 0 w 2128520"/>
              <a:gd name="connsiteY4" fmla="*/ 906477 h 1830691"/>
              <a:gd name="connsiteX5" fmla="*/ 0 w 2128520"/>
              <a:gd name="connsiteY5" fmla="*/ 410966 h 18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8520" h="1830691">
                <a:moveTo>
                  <a:pt x="0" y="0"/>
                </a:moveTo>
                <a:lnTo>
                  <a:pt x="2128520" y="0"/>
                </a:lnTo>
                <a:lnTo>
                  <a:pt x="2128520" y="1830691"/>
                </a:lnTo>
                <a:lnTo>
                  <a:pt x="0" y="1830691"/>
                </a:lnTo>
                <a:lnTo>
                  <a:pt x="0" y="906477"/>
                </a:lnTo>
                <a:lnTo>
                  <a:pt x="0" y="4109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3" hasCustomPrompt="1"/>
          </p:nvPr>
        </p:nvSpPr>
        <p:spPr>
          <a:xfrm>
            <a:off x="2364740" y="1192469"/>
            <a:ext cx="2128520" cy="1836481"/>
          </a:xfrm>
          <a:custGeom>
            <a:avLst/>
            <a:gdLst>
              <a:gd name="connsiteX0" fmla="*/ 0 w 2128520"/>
              <a:gd name="connsiteY0" fmla="*/ 0 h 1836481"/>
              <a:gd name="connsiteX1" fmla="*/ 2128520 w 2128520"/>
              <a:gd name="connsiteY1" fmla="*/ 0 h 1836481"/>
              <a:gd name="connsiteX2" fmla="*/ 2128520 w 2128520"/>
              <a:gd name="connsiteY2" fmla="*/ 1836481 h 1836481"/>
              <a:gd name="connsiteX3" fmla="*/ 0 w 2128520"/>
              <a:gd name="connsiteY3" fmla="*/ 1836481 h 1836481"/>
              <a:gd name="connsiteX4" fmla="*/ 0 w 2128520"/>
              <a:gd name="connsiteY4" fmla="*/ 909343 h 1836481"/>
              <a:gd name="connsiteX5" fmla="*/ 0 w 2128520"/>
              <a:gd name="connsiteY5" fmla="*/ 412266 h 183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8520" h="1836481">
                <a:moveTo>
                  <a:pt x="0" y="0"/>
                </a:moveTo>
                <a:lnTo>
                  <a:pt x="2128520" y="0"/>
                </a:lnTo>
                <a:lnTo>
                  <a:pt x="2128520" y="1836481"/>
                </a:lnTo>
                <a:lnTo>
                  <a:pt x="0" y="1836481"/>
                </a:lnTo>
                <a:lnTo>
                  <a:pt x="0" y="909343"/>
                </a:lnTo>
                <a:lnTo>
                  <a:pt x="0" y="4122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936740" y="1192469"/>
            <a:ext cx="2207260" cy="3757341"/>
          </a:xfrm>
          <a:custGeom>
            <a:avLst/>
            <a:gdLst>
              <a:gd name="connsiteX0" fmla="*/ 0 w 2207260"/>
              <a:gd name="connsiteY0" fmla="*/ 0 h 3757341"/>
              <a:gd name="connsiteX1" fmla="*/ 2207260 w 2207260"/>
              <a:gd name="connsiteY1" fmla="*/ 0 h 3757341"/>
              <a:gd name="connsiteX2" fmla="*/ 2207260 w 2207260"/>
              <a:gd name="connsiteY2" fmla="*/ 3757341 h 3757341"/>
              <a:gd name="connsiteX3" fmla="*/ 0 w 2207260"/>
              <a:gd name="connsiteY3" fmla="*/ 3757341 h 3757341"/>
              <a:gd name="connsiteX4" fmla="*/ 0 w 2207260"/>
              <a:gd name="connsiteY4" fmla="*/ 1860468 h 3757341"/>
              <a:gd name="connsiteX5" fmla="*/ 0 w 2207260"/>
              <a:gd name="connsiteY5" fmla="*/ 843474 h 375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260" h="3757341">
                <a:moveTo>
                  <a:pt x="0" y="0"/>
                </a:moveTo>
                <a:lnTo>
                  <a:pt x="2207260" y="0"/>
                </a:lnTo>
                <a:lnTo>
                  <a:pt x="2207260" y="3757341"/>
                </a:lnTo>
                <a:lnTo>
                  <a:pt x="0" y="3757341"/>
                </a:lnTo>
                <a:lnTo>
                  <a:pt x="0" y="1860468"/>
                </a:lnTo>
                <a:lnTo>
                  <a:pt x="0" y="84347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2887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0" y="1192469"/>
            <a:ext cx="9144000" cy="1836481"/>
          </a:xfrm>
          <a:custGeom>
            <a:avLst/>
            <a:gdLst>
              <a:gd name="connsiteX0" fmla="*/ 0 w 9144000"/>
              <a:gd name="connsiteY0" fmla="*/ 0 h 1836481"/>
              <a:gd name="connsiteX1" fmla="*/ 9144000 w 9144000"/>
              <a:gd name="connsiteY1" fmla="*/ 0 h 1836481"/>
              <a:gd name="connsiteX2" fmla="*/ 9144000 w 9144000"/>
              <a:gd name="connsiteY2" fmla="*/ 1836481 h 1836481"/>
              <a:gd name="connsiteX3" fmla="*/ 0 w 9144000"/>
              <a:gd name="connsiteY3" fmla="*/ 1836481 h 1836481"/>
              <a:gd name="connsiteX4" fmla="*/ 0 w 9144000"/>
              <a:gd name="connsiteY4" fmla="*/ 909344 h 1836481"/>
              <a:gd name="connsiteX5" fmla="*/ 0 w 9144000"/>
              <a:gd name="connsiteY5" fmla="*/ 412266 h 183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836481">
                <a:moveTo>
                  <a:pt x="0" y="0"/>
                </a:moveTo>
                <a:lnTo>
                  <a:pt x="9144000" y="0"/>
                </a:lnTo>
                <a:lnTo>
                  <a:pt x="9144000" y="1836481"/>
                </a:lnTo>
                <a:lnTo>
                  <a:pt x="0" y="1836481"/>
                </a:lnTo>
                <a:lnTo>
                  <a:pt x="0" y="909344"/>
                </a:lnTo>
                <a:lnTo>
                  <a:pt x="0" y="4122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556208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2971800" y="883820"/>
            <a:ext cx="5777563" cy="173255"/>
          </a:xfrm>
          <a:prstGeom prst="rect">
            <a:avLst/>
          </a:prstGeom>
        </p:spPr>
        <p:txBody>
          <a:bodyPr wrap="none" lIns="0" tIns="0" rIns="0" bIns="0" anchor="ctr">
            <a:noAutofit/>
          </a:bodyPr>
          <a:lstStyle>
            <a:lvl1pPr marL="0" indent="0" algn="l"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2971800" y="341313"/>
            <a:ext cx="5777563" cy="495383"/>
          </a:xfrm>
          <a:prstGeom prst="rect">
            <a:avLst/>
          </a:prstGeom>
        </p:spPr>
        <p:txBody>
          <a:bodyPr lIns="0" tIns="0" rIns="0" bIns="0" anchor="ctr"/>
          <a:lstStyle>
            <a:lvl1pPr algn="l" rtl="0">
              <a:defRPr sz="3600">
                <a:solidFill>
                  <a:schemeClr val="bg1">
                    <a:lumMod val="50000"/>
                  </a:schemeClr>
                </a:solidFill>
              </a:defRPr>
            </a:lvl1pPr>
          </a:lstStyle>
          <a:p>
            <a:r>
              <a:rPr lang="en-US" dirty="0"/>
              <a:t>Click to edit Master</a:t>
            </a:r>
          </a:p>
        </p:txBody>
      </p:sp>
      <p:sp>
        <p:nvSpPr>
          <p:cNvPr id="8" name="Picture Placeholder 7"/>
          <p:cNvSpPr>
            <a:spLocks noGrp="1"/>
          </p:cNvSpPr>
          <p:nvPr>
            <p:ph type="pic" sz="quarter" idx="33" hasCustomPrompt="1"/>
          </p:nvPr>
        </p:nvSpPr>
        <p:spPr>
          <a:xfrm>
            <a:off x="454159" y="1004260"/>
            <a:ext cx="1941071" cy="3187902"/>
          </a:xfrm>
          <a:custGeom>
            <a:avLst/>
            <a:gdLst>
              <a:gd name="connsiteX0" fmla="*/ 1941071 w 1941071"/>
              <a:gd name="connsiteY0" fmla="*/ 0 h 3187902"/>
              <a:gd name="connsiteX1" fmla="*/ 1941071 w 1941071"/>
              <a:gd name="connsiteY1" fmla="*/ 3187902 h 3187902"/>
              <a:gd name="connsiteX2" fmla="*/ 0 w 1941071"/>
              <a:gd name="connsiteY2" fmla="*/ 3187902 h 3187902"/>
              <a:gd name="connsiteX3" fmla="*/ 0 w 1941071"/>
              <a:gd name="connsiteY3" fmla="*/ 3113 h 3187902"/>
            </a:gdLst>
            <a:ahLst/>
            <a:cxnLst>
              <a:cxn ang="0">
                <a:pos x="connsiteX0" y="connsiteY0"/>
              </a:cxn>
              <a:cxn ang="0">
                <a:pos x="connsiteX1" y="connsiteY1"/>
              </a:cxn>
              <a:cxn ang="0">
                <a:pos x="connsiteX2" y="connsiteY2"/>
              </a:cxn>
              <a:cxn ang="0">
                <a:pos x="connsiteX3" y="connsiteY3"/>
              </a:cxn>
            </a:cxnLst>
            <a:rect l="l" t="t" r="r" b="b"/>
            <a:pathLst>
              <a:path w="1941071" h="3187902">
                <a:moveTo>
                  <a:pt x="1941071" y="0"/>
                </a:moveTo>
                <a:lnTo>
                  <a:pt x="1941071" y="3187902"/>
                </a:lnTo>
                <a:lnTo>
                  <a:pt x="0" y="3187902"/>
                </a:lnTo>
                <a:lnTo>
                  <a:pt x="0" y="311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682237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4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806631" y="1838819"/>
            <a:ext cx="1518318" cy="2493595"/>
          </a:xfrm>
          <a:custGeom>
            <a:avLst/>
            <a:gdLst>
              <a:gd name="connsiteX0" fmla="*/ 1518318 w 1518318"/>
              <a:gd name="connsiteY0" fmla="*/ 0 h 2493595"/>
              <a:gd name="connsiteX1" fmla="*/ 1518318 w 1518318"/>
              <a:gd name="connsiteY1" fmla="*/ 2493595 h 2493595"/>
              <a:gd name="connsiteX2" fmla="*/ 0 w 1518318"/>
              <a:gd name="connsiteY2" fmla="*/ 2493595 h 2493595"/>
              <a:gd name="connsiteX3" fmla="*/ 0 w 1518318"/>
              <a:gd name="connsiteY3" fmla="*/ 2435 h 2493595"/>
            </a:gdLst>
            <a:ahLst/>
            <a:cxnLst>
              <a:cxn ang="0">
                <a:pos x="connsiteX0" y="connsiteY0"/>
              </a:cxn>
              <a:cxn ang="0">
                <a:pos x="connsiteX1" y="connsiteY1"/>
              </a:cxn>
              <a:cxn ang="0">
                <a:pos x="connsiteX2" y="connsiteY2"/>
              </a:cxn>
              <a:cxn ang="0">
                <a:pos x="connsiteX3" y="connsiteY3"/>
              </a:cxn>
            </a:cxnLst>
            <a:rect l="l" t="t" r="r" b="b"/>
            <a:pathLst>
              <a:path w="1518318" h="2493595">
                <a:moveTo>
                  <a:pt x="1518318" y="0"/>
                </a:moveTo>
                <a:lnTo>
                  <a:pt x="1518318" y="2493595"/>
                </a:lnTo>
                <a:lnTo>
                  <a:pt x="0" y="2493595"/>
                </a:lnTo>
                <a:lnTo>
                  <a:pt x="0" y="243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167042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6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3434625" y="1645907"/>
            <a:ext cx="2272930" cy="2852981"/>
          </a:xfrm>
          <a:custGeom>
            <a:avLst/>
            <a:gdLst>
              <a:gd name="connsiteX0" fmla="*/ 12662 w 2272930"/>
              <a:gd name="connsiteY0" fmla="*/ 0 h 2852981"/>
              <a:gd name="connsiteX1" fmla="*/ 2262378 w 2272930"/>
              <a:gd name="connsiteY1" fmla="*/ 2109 h 2852981"/>
              <a:gd name="connsiteX2" fmla="*/ 2272930 w 2272930"/>
              <a:gd name="connsiteY2" fmla="*/ 14760 h 2852981"/>
              <a:gd name="connsiteX3" fmla="*/ 2272930 w 2272930"/>
              <a:gd name="connsiteY3" fmla="*/ 2842438 h 2852981"/>
              <a:gd name="connsiteX4" fmla="*/ 2260268 w 2272930"/>
              <a:gd name="connsiteY4" fmla="*/ 2852981 h 2852981"/>
              <a:gd name="connsiteX5" fmla="*/ 12662 w 2272930"/>
              <a:gd name="connsiteY5" fmla="*/ 2852981 h 2852981"/>
              <a:gd name="connsiteX6" fmla="*/ 0 w 2272930"/>
              <a:gd name="connsiteY6" fmla="*/ 2840329 h 2852981"/>
              <a:gd name="connsiteX7" fmla="*/ 2110 w 2272930"/>
              <a:gd name="connsiteY7" fmla="*/ 12652 h 2852981"/>
              <a:gd name="connsiteX8" fmla="*/ 12662 w 2272930"/>
              <a:gd name="connsiteY8" fmla="*/ 0 h 28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930" h="2852981">
                <a:moveTo>
                  <a:pt x="12662" y="0"/>
                </a:moveTo>
                <a:cubicBezTo>
                  <a:pt x="2262378" y="2109"/>
                  <a:pt x="2262378" y="2109"/>
                  <a:pt x="2262378" y="2109"/>
                </a:cubicBezTo>
                <a:cubicBezTo>
                  <a:pt x="2268709" y="2109"/>
                  <a:pt x="2272930" y="6326"/>
                  <a:pt x="2272930" y="14760"/>
                </a:cubicBezTo>
                <a:cubicBezTo>
                  <a:pt x="2272930" y="2842438"/>
                  <a:pt x="2272930" y="2842438"/>
                  <a:pt x="2272930" y="2842438"/>
                </a:cubicBezTo>
                <a:cubicBezTo>
                  <a:pt x="2272930" y="2848764"/>
                  <a:pt x="2266599" y="2852981"/>
                  <a:pt x="2260268" y="2852981"/>
                </a:cubicBezTo>
                <a:cubicBezTo>
                  <a:pt x="12662" y="2852981"/>
                  <a:pt x="12662" y="2852981"/>
                  <a:pt x="12662" y="2852981"/>
                </a:cubicBezTo>
                <a:cubicBezTo>
                  <a:pt x="6331" y="2852981"/>
                  <a:pt x="0" y="2846655"/>
                  <a:pt x="0" y="2840329"/>
                </a:cubicBezTo>
                <a:cubicBezTo>
                  <a:pt x="2110" y="12652"/>
                  <a:pt x="2110" y="12652"/>
                  <a:pt x="2110" y="12652"/>
                </a:cubicBezTo>
                <a:cubicBezTo>
                  <a:pt x="2110" y="6326"/>
                  <a:pt x="6331" y="0"/>
                  <a:pt x="12662"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97434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2349500" y="368299"/>
            <a:ext cx="4445000" cy="4445000"/>
          </a:xfrm>
          <a:custGeom>
            <a:avLst/>
            <a:gdLst>
              <a:gd name="connsiteX0" fmla="*/ 2222500 w 4445000"/>
              <a:gd name="connsiteY0" fmla="*/ 1360037 h 4445000"/>
              <a:gd name="connsiteX1" fmla="*/ 1360037 w 4445000"/>
              <a:gd name="connsiteY1" fmla="*/ 2222500 h 4445000"/>
              <a:gd name="connsiteX2" fmla="*/ 2222500 w 4445000"/>
              <a:gd name="connsiteY2" fmla="*/ 3084963 h 4445000"/>
              <a:gd name="connsiteX3" fmla="*/ 3084963 w 4445000"/>
              <a:gd name="connsiteY3" fmla="*/ 2222500 h 4445000"/>
              <a:gd name="connsiteX4" fmla="*/ 2222500 w 4445000"/>
              <a:gd name="connsiteY4" fmla="*/ 1360037 h 4445000"/>
              <a:gd name="connsiteX5" fmla="*/ 2222500 w 4445000"/>
              <a:gd name="connsiteY5" fmla="*/ 0 h 4445000"/>
              <a:gd name="connsiteX6" fmla="*/ 4445000 w 4445000"/>
              <a:gd name="connsiteY6" fmla="*/ 2222500 h 4445000"/>
              <a:gd name="connsiteX7" fmla="*/ 2222500 w 4445000"/>
              <a:gd name="connsiteY7" fmla="*/ 4445000 h 4445000"/>
              <a:gd name="connsiteX8" fmla="*/ 0 w 4445000"/>
              <a:gd name="connsiteY8" fmla="*/ 2222500 h 4445000"/>
              <a:gd name="connsiteX9" fmla="*/ 2222500 w 4445000"/>
              <a:gd name="connsiteY9" fmla="*/ 0 h 44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5000" h="4445000">
                <a:moveTo>
                  <a:pt x="2222500" y="1360037"/>
                </a:moveTo>
                <a:cubicBezTo>
                  <a:pt x="1746175" y="1360037"/>
                  <a:pt x="1360037" y="1746175"/>
                  <a:pt x="1360037" y="2222500"/>
                </a:cubicBezTo>
                <a:cubicBezTo>
                  <a:pt x="1360037" y="2698825"/>
                  <a:pt x="1746175" y="3084963"/>
                  <a:pt x="2222500" y="3084963"/>
                </a:cubicBezTo>
                <a:cubicBezTo>
                  <a:pt x="2698825" y="3084963"/>
                  <a:pt x="3084963" y="2698825"/>
                  <a:pt x="3084963" y="2222500"/>
                </a:cubicBezTo>
                <a:cubicBezTo>
                  <a:pt x="3084963" y="1746175"/>
                  <a:pt x="2698825" y="1360037"/>
                  <a:pt x="2222500" y="1360037"/>
                </a:cubicBezTo>
                <a:close/>
                <a:moveTo>
                  <a:pt x="2222500" y="0"/>
                </a:moveTo>
                <a:cubicBezTo>
                  <a:pt x="3449953" y="0"/>
                  <a:pt x="4445000" y="995047"/>
                  <a:pt x="4445000" y="2222500"/>
                </a:cubicBezTo>
                <a:cubicBezTo>
                  <a:pt x="4445000" y="3449953"/>
                  <a:pt x="3449953" y="4445000"/>
                  <a:pt x="2222500" y="4445000"/>
                </a:cubicBezTo>
                <a:cubicBezTo>
                  <a:pt x="995048" y="4445000"/>
                  <a:pt x="0" y="3449953"/>
                  <a:pt x="0" y="2222500"/>
                </a:cubicBezTo>
                <a:cubicBezTo>
                  <a:pt x="0" y="995047"/>
                  <a:pt x="995048" y="0"/>
                  <a:pt x="2222500"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1640108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3 Images - Horizontal">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9144000" cy="3028950"/>
          </a:xfrm>
          <a:custGeom>
            <a:avLst/>
            <a:gdLst>
              <a:gd name="connsiteX0" fmla="*/ 0 w 9144000"/>
              <a:gd name="connsiteY0" fmla="*/ 0 h 3028950"/>
              <a:gd name="connsiteX1" fmla="*/ 9144000 w 9144000"/>
              <a:gd name="connsiteY1" fmla="*/ 0 h 3028950"/>
              <a:gd name="connsiteX2" fmla="*/ 9144000 w 9144000"/>
              <a:gd name="connsiteY2" fmla="*/ 3028950 h 3028950"/>
              <a:gd name="connsiteX3" fmla="*/ 0 w 9144000"/>
              <a:gd name="connsiteY3" fmla="*/ 3028950 h 3028950"/>
              <a:gd name="connsiteX4" fmla="*/ 0 w 9144000"/>
              <a:gd name="connsiteY4" fmla="*/ 1499801 h 3028950"/>
              <a:gd name="connsiteX5" fmla="*/ 0 w 9144000"/>
              <a:gd name="connsiteY5" fmla="*/ 679959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28950">
                <a:moveTo>
                  <a:pt x="0" y="0"/>
                </a:moveTo>
                <a:lnTo>
                  <a:pt x="9144000" y="0"/>
                </a:lnTo>
                <a:lnTo>
                  <a:pt x="9144000" y="3028950"/>
                </a:lnTo>
                <a:lnTo>
                  <a:pt x="0" y="3028950"/>
                </a:lnTo>
                <a:lnTo>
                  <a:pt x="0" y="1499801"/>
                </a:lnTo>
                <a:lnTo>
                  <a:pt x="0" y="6799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61527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11" name="Rectangle 13"/>
          <p:cNvSpPr>
            <a:spLocks noChangeArrowheads="1"/>
          </p:cNvSpPr>
          <p:nvPr userDrawn="1"/>
        </p:nvSpPr>
        <p:spPr bwMode="auto">
          <a:xfrm>
            <a:off x="4989497" y="2458139"/>
            <a:ext cx="3049703" cy="182212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5313895" y="2097484"/>
            <a:ext cx="3053456" cy="1821241"/>
          </a:xfrm>
          <a:custGeom>
            <a:avLst/>
            <a:gdLst>
              <a:gd name="connsiteX0" fmla="*/ 0 w 3053456"/>
              <a:gd name="connsiteY0" fmla="*/ 0 h 1821241"/>
              <a:gd name="connsiteX1" fmla="*/ 3053456 w 3053456"/>
              <a:gd name="connsiteY1" fmla="*/ 0 h 1821241"/>
              <a:gd name="connsiteX2" fmla="*/ 3053456 w 3053456"/>
              <a:gd name="connsiteY2" fmla="*/ 1821241 h 1821241"/>
              <a:gd name="connsiteX3" fmla="*/ 0 w 3053456"/>
              <a:gd name="connsiteY3" fmla="*/ 1821241 h 1821241"/>
              <a:gd name="connsiteX4" fmla="*/ 0 w 3053456"/>
              <a:gd name="connsiteY4" fmla="*/ 901797 h 1821241"/>
              <a:gd name="connsiteX5" fmla="*/ 0 w 3053456"/>
              <a:gd name="connsiteY5" fmla="*/ 408845 h 18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3456" h="1821241">
                <a:moveTo>
                  <a:pt x="0" y="0"/>
                </a:moveTo>
                <a:lnTo>
                  <a:pt x="3053456" y="0"/>
                </a:lnTo>
                <a:lnTo>
                  <a:pt x="3053456" y="1821241"/>
                </a:lnTo>
                <a:lnTo>
                  <a:pt x="0" y="1821241"/>
                </a:lnTo>
                <a:lnTo>
                  <a:pt x="0" y="901797"/>
                </a:lnTo>
                <a:lnTo>
                  <a:pt x="0" y="40884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264180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1589296" y="1660425"/>
            <a:ext cx="1833416" cy="1832870"/>
          </a:xfrm>
          <a:custGeom>
            <a:avLst/>
            <a:gdLst>
              <a:gd name="connsiteX0" fmla="*/ 916708 w 1833416"/>
              <a:gd name="connsiteY0" fmla="*/ 0 h 1832870"/>
              <a:gd name="connsiteX1" fmla="*/ 1833416 w 1833416"/>
              <a:gd name="connsiteY1" fmla="*/ 916435 h 1832870"/>
              <a:gd name="connsiteX2" fmla="*/ 916708 w 1833416"/>
              <a:gd name="connsiteY2" fmla="*/ 1832870 h 1832870"/>
              <a:gd name="connsiteX3" fmla="*/ 0 w 1833416"/>
              <a:gd name="connsiteY3" fmla="*/ 916435 h 1832870"/>
            </a:gdLst>
            <a:ahLst/>
            <a:cxnLst>
              <a:cxn ang="0">
                <a:pos x="connsiteX0" y="connsiteY0"/>
              </a:cxn>
              <a:cxn ang="0">
                <a:pos x="connsiteX1" y="connsiteY1"/>
              </a:cxn>
              <a:cxn ang="0">
                <a:pos x="connsiteX2" y="connsiteY2"/>
              </a:cxn>
              <a:cxn ang="0">
                <a:pos x="connsiteX3" y="connsiteY3"/>
              </a:cxn>
            </a:cxnLst>
            <a:rect l="l" t="t" r="r" b="b"/>
            <a:pathLst>
              <a:path w="1833416" h="1832870">
                <a:moveTo>
                  <a:pt x="916708" y="0"/>
                </a:moveTo>
                <a:lnTo>
                  <a:pt x="1833416" y="916435"/>
                </a:lnTo>
                <a:lnTo>
                  <a:pt x="916708" y="1832870"/>
                </a:lnTo>
                <a:lnTo>
                  <a:pt x="0" y="916435"/>
                </a:lnTo>
                <a:close/>
              </a:path>
            </a:pathLst>
          </a:custGeom>
          <a:solidFill>
            <a:schemeClr val="bg1">
              <a:lumMod val="95000"/>
            </a:schemeClr>
          </a:solidFill>
          <a:ln w="19050">
            <a:solidFill>
              <a:schemeClr val="accent1"/>
            </a:solid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3" hasCustomPrompt="1"/>
          </p:nvPr>
        </p:nvSpPr>
        <p:spPr>
          <a:xfrm>
            <a:off x="3418096" y="1200150"/>
            <a:ext cx="2296904" cy="2296220"/>
          </a:xfrm>
          <a:custGeom>
            <a:avLst/>
            <a:gdLst>
              <a:gd name="connsiteX0" fmla="*/ 1148452 w 2296904"/>
              <a:gd name="connsiteY0" fmla="*/ 0 h 2296220"/>
              <a:gd name="connsiteX1" fmla="*/ 2296904 w 2296904"/>
              <a:gd name="connsiteY1" fmla="*/ 1148110 h 2296220"/>
              <a:gd name="connsiteX2" fmla="*/ 1148452 w 2296904"/>
              <a:gd name="connsiteY2" fmla="*/ 2296220 h 2296220"/>
              <a:gd name="connsiteX3" fmla="*/ 0 w 2296904"/>
              <a:gd name="connsiteY3" fmla="*/ 1148110 h 2296220"/>
            </a:gdLst>
            <a:ahLst/>
            <a:cxnLst>
              <a:cxn ang="0">
                <a:pos x="connsiteX0" y="connsiteY0"/>
              </a:cxn>
              <a:cxn ang="0">
                <a:pos x="connsiteX1" y="connsiteY1"/>
              </a:cxn>
              <a:cxn ang="0">
                <a:pos x="connsiteX2" y="connsiteY2"/>
              </a:cxn>
              <a:cxn ang="0">
                <a:pos x="connsiteX3" y="connsiteY3"/>
              </a:cxn>
            </a:cxnLst>
            <a:rect l="l" t="t" r="r" b="b"/>
            <a:pathLst>
              <a:path w="2296904" h="2296220">
                <a:moveTo>
                  <a:pt x="1148452" y="0"/>
                </a:moveTo>
                <a:lnTo>
                  <a:pt x="2296904" y="1148110"/>
                </a:lnTo>
                <a:lnTo>
                  <a:pt x="1148452" y="2296220"/>
                </a:lnTo>
                <a:lnTo>
                  <a:pt x="0" y="1148110"/>
                </a:lnTo>
                <a:close/>
              </a:path>
            </a:pathLst>
          </a:custGeom>
          <a:solidFill>
            <a:schemeClr val="bg1">
              <a:lumMod val="95000"/>
            </a:schemeClr>
          </a:solidFill>
          <a:ln w="19050">
            <a:solidFill>
              <a:schemeClr val="accent2"/>
            </a:solid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4" hasCustomPrompt="1"/>
          </p:nvPr>
        </p:nvSpPr>
        <p:spPr>
          <a:xfrm>
            <a:off x="5710384" y="1660425"/>
            <a:ext cx="1833416" cy="1832870"/>
          </a:xfrm>
          <a:custGeom>
            <a:avLst/>
            <a:gdLst>
              <a:gd name="connsiteX0" fmla="*/ 916708 w 1833416"/>
              <a:gd name="connsiteY0" fmla="*/ 0 h 1832870"/>
              <a:gd name="connsiteX1" fmla="*/ 1833416 w 1833416"/>
              <a:gd name="connsiteY1" fmla="*/ 916435 h 1832870"/>
              <a:gd name="connsiteX2" fmla="*/ 916708 w 1833416"/>
              <a:gd name="connsiteY2" fmla="*/ 1832870 h 1832870"/>
              <a:gd name="connsiteX3" fmla="*/ 0 w 1833416"/>
              <a:gd name="connsiteY3" fmla="*/ 916435 h 1832870"/>
            </a:gdLst>
            <a:ahLst/>
            <a:cxnLst>
              <a:cxn ang="0">
                <a:pos x="connsiteX0" y="connsiteY0"/>
              </a:cxn>
              <a:cxn ang="0">
                <a:pos x="connsiteX1" y="connsiteY1"/>
              </a:cxn>
              <a:cxn ang="0">
                <a:pos x="connsiteX2" y="connsiteY2"/>
              </a:cxn>
              <a:cxn ang="0">
                <a:pos x="connsiteX3" y="connsiteY3"/>
              </a:cxn>
            </a:cxnLst>
            <a:rect l="l" t="t" r="r" b="b"/>
            <a:pathLst>
              <a:path w="1833416" h="1832870">
                <a:moveTo>
                  <a:pt x="916708" y="0"/>
                </a:moveTo>
                <a:lnTo>
                  <a:pt x="1833416" y="916435"/>
                </a:lnTo>
                <a:lnTo>
                  <a:pt x="916708" y="1832870"/>
                </a:lnTo>
                <a:lnTo>
                  <a:pt x="0" y="916435"/>
                </a:lnTo>
                <a:close/>
              </a:path>
            </a:pathLst>
          </a:custGeom>
          <a:solidFill>
            <a:schemeClr val="bg1">
              <a:lumMod val="95000"/>
            </a:schemeClr>
          </a:solidFill>
          <a:ln w="19050">
            <a:solidFill>
              <a:schemeClr val="accent3"/>
            </a:solid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0909590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5_3 Images - Horizontal">
    <p:spTree>
      <p:nvGrpSpPr>
        <p:cNvPr id="1" name=""/>
        <p:cNvGrpSpPr/>
        <p:nvPr/>
      </p:nvGrpSpPr>
      <p:grpSpPr>
        <a:xfrm>
          <a:off x="0" y="0"/>
          <a:ext cx="0" cy="0"/>
          <a:chOff x="0" y="0"/>
          <a:chExt cx="0" cy="0"/>
        </a:xfrm>
      </p:grpSpPr>
      <p:sp>
        <p:nvSpPr>
          <p:cNvPr id="7" name="Picture Placeholder 6"/>
          <p:cNvSpPr>
            <a:spLocks noGrp="1"/>
          </p:cNvSpPr>
          <p:nvPr>
            <p:ph type="pic" sz="quarter" idx="33" hasCustomPrompt="1"/>
          </p:nvPr>
        </p:nvSpPr>
        <p:spPr>
          <a:xfrm>
            <a:off x="381000" y="1811051"/>
            <a:ext cx="8368362" cy="2520778"/>
          </a:xfrm>
          <a:custGeom>
            <a:avLst/>
            <a:gdLst>
              <a:gd name="connsiteX0" fmla="*/ 6859279 w 8368362"/>
              <a:gd name="connsiteY0" fmla="*/ 862627 h 2520778"/>
              <a:gd name="connsiteX1" fmla="*/ 8368362 w 8368362"/>
              <a:gd name="connsiteY1" fmla="*/ 862627 h 2520778"/>
              <a:gd name="connsiteX2" fmla="*/ 8368362 w 8368362"/>
              <a:gd name="connsiteY2" fmla="*/ 1725250 h 2520778"/>
              <a:gd name="connsiteX3" fmla="*/ 8368362 w 8368362"/>
              <a:gd name="connsiteY3" fmla="*/ 1988682 h 2520778"/>
              <a:gd name="connsiteX4" fmla="*/ 8368362 w 8368362"/>
              <a:gd name="connsiteY4" fmla="*/ 2520778 h 2520778"/>
              <a:gd name="connsiteX5" fmla="*/ 5278335 w 8368362"/>
              <a:gd name="connsiteY5" fmla="*/ 2520778 h 2520778"/>
              <a:gd name="connsiteX6" fmla="*/ 5278335 w 8368362"/>
              <a:gd name="connsiteY6" fmla="*/ 1725250 h 2520778"/>
              <a:gd name="connsiteX7" fmla="*/ 6859279 w 8368362"/>
              <a:gd name="connsiteY7" fmla="*/ 1725250 h 2520778"/>
              <a:gd name="connsiteX8" fmla="*/ 1 w 8368362"/>
              <a:gd name="connsiteY8" fmla="*/ 0 h 2520778"/>
              <a:gd name="connsiteX9" fmla="*/ 3133920 w 8368362"/>
              <a:gd name="connsiteY9" fmla="*/ 0 h 2520778"/>
              <a:gd name="connsiteX10" fmla="*/ 3133920 w 8368362"/>
              <a:gd name="connsiteY10" fmla="*/ 795529 h 2520778"/>
              <a:gd name="connsiteX11" fmla="*/ 1530518 w 8368362"/>
              <a:gd name="connsiteY11" fmla="*/ 795529 h 2520778"/>
              <a:gd name="connsiteX12" fmla="*/ 1530518 w 8368362"/>
              <a:gd name="connsiteY12" fmla="*/ 1658152 h 2520778"/>
              <a:gd name="connsiteX13" fmla="*/ 0 w 8368362"/>
              <a:gd name="connsiteY13" fmla="*/ 1658152 h 2520778"/>
              <a:gd name="connsiteX14" fmla="*/ 0 w 8368362"/>
              <a:gd name="connsiteY14" fmla="*/ 532097 h 2520778"/>
              <a:gd name="connsiteX15" fmla="*/ 1 w 8368362"/>
              <a:gd name="connsiteY15" fmla="*/ 532097 h 252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68362" h="2520778">
                <a:moveTo>
                  <a:pt x="6859279" y="862627"/>
                </a:moveTo>
                <a:lnTo>
                  <a:pt x="8368362" y="862627"/>
                </a:lnTo>
                <a:lnTo>
                  <a:pt x="8368362" y="1725250"/>
                </a:lnTo>
                <a:lnTo>
                  <a:pt x="8368362" y="1988682"/>
                </a:lnTo>
                <a:lnTo>
                  <a:pt x="8368362" y="2520778"/>
                </a:lnTo>
                <a:lnTo>
                  <a:pt x="5278335" y="2520778"/>
                </a:lnTo>
                <a:lnTo>
                  <a:pt x="5278335" y="1725250"/>
                </a:lnTo>
                <a:lnTo>
                  <a:pt x="6859279" y="1725250"/>
                </a:lnTo>
                <a:close/>
                <a:moveTo>
                  <a:pt x="1" y="0"/>
                </a:moveTo>
                <a:lnTo>
                  <a:pt x="3133920" y="0"/>
                </a:lnTo>
                <a:lnTo>
                  <a:pt x="3133920" y="795529"/>
                </a:lnTo>
                <a:lnTo>
                  <a:pt x="1530518" y="795529"/>
                </a:lnTo>
                <a:lnTo>
                  <a:pt x="1530518" y="1658152"/>
                </a:lnTo>
                <a:lnTo>
                  <a:pt x="0" y="1658152"/>
                </a:lnTo>
                <a:lnTo>
                  <a:pt x="0" y="532097"/>
                </a:lnTo>
                <a:lnTo>
                  <a:pt x="1" y="53209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072871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6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81000" y="1402078"/>
            <a:ext cx="8365031" cy="2312670"/>
          </a:xfrm>
          <a:custGeom>
            <a:avLst/>
            <a:gdLst>
              <a:gd name="connsiteX0" fmla="*/ 0 w 8365031"/>
              <a:gd name="connsiteY0" fmla="*/ 0 h 2312670"/>
              <a:gd name="connsiteX1" fmla="*/ 8365031 w 8365031"/>
              <a:gd name="connsiteY1" fmla="*/ 0 h 2312670"/>
              <a:gd name="connsiteX2" fmla="*/ 8365031 w 8365031"/>
              <a:gd name="connsiteY2" fmla="*/ 2312670 h 2312670"/>
              <a:gd name="connsiteX3" fmla="*/ 0 w 8365031"/>
              <a:gd name="connsiteY3" fmla="*/ 2312670 h 2312670"/>
            </a:gdLst>
            <a:ahLst/>
            <a:cxnLst>
              <a:cxn ang="0">
                <a:pos x="connsiteX0" y="connsiteY0"/>
              </a:cxn>
              <a:cxn ang="0">
                <a:pos x="connsiteX1" y="connsiteY1"/>
              </a:cxn>
              <a:cxn ang="0">
                <a:pos x="connsiteX2" y="connsiteY2"/>
              </a:cxn>
              <a:cxn ang="0">
                <a:pos x="connsiteX3" y="connsiteY3"/>
              </a:cxn>
            </a:cxnLst>
            <a:rect l="l" t="t" r="r" b="b"/>
            <a:pathLst>
              <a:path w="8365031" h="2312670">
                <a:moveTo>
                  <a:pt x="0" y="0"/>
                </a:moveTo>
                <a:lnTo>
                  <a:pt x="8365031" y="0"/>
                </a:lnTo>
                <a:lnTo>
                  <a:pt x="8365031" y="2312670"/>
                </a:lnTo>
                <a:lnTo>
                  <a:pt x="0" y="231267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6153515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5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2" hasCustomPrompt="1"/>
          </p:nvPr>
        </p:nvSpPr>
        <p:spPr>
          <a:xfrm>
            <a:off x="0" y="1328285"/>
            <a:ext cx="9144000" cy="3506738"/>
          </a:xfrm>
          <a:custGeom>
            <a:avLst/>
            <a:gdLst>
              <a:gd name="connsiteX0" fmla="*/ 0 w 9144000"/>
              <a:gd name="connsiteY0" fmla="*/ 0 h 3506738"/>
              <a:gd name="connsiteX1" fmla="*/ 9144000 w 9144000"/>
              <a:gd name="connsiteY1" fmla="*/ 0 h 3506738"/>
              <a:gd name="connsiteX2" fmla="*/ 9144000 w 9144000"/>
              <a:gd name="connsiteY2" fmla="*/ 3506738 h 3506738"/>
              <a:gd name="connsiteX3" fmla="*/ 0 w 9144000"/>
              <a:gd name="connsiteY3" fmla="*/ 3506738 h 3506738"/>
            </a:gdLst>
            <a:ahLst/>
            <a:cxnLst>
              <a:cxn ang="0">
                <a:pos x="connsiteX0" y="connsiteY0"/>
              </a:cxn>
              <a:cxn ang="0">
                <a:pos x="connsiteX1" y="connsiteY1"/>
              </a:cxn>
              <a:cxn ang="0">
                <a:pos x="connsiteX2" y="connsiteY2"/>
              </a:cxn>
              <a:cxn ang="0">
                <a:pos x="connsiteX3" y="connsiteY3"/>
              </a:cxn>
            </a:cxnLst>
            <a:rect l="l" t="t" r="r" b="b"/>
            <a:pathLst>
              <a:path w="9144000" h="3506738">
                <a:moveTo>
                  <a:pt x="0" y="0"/>
                </a:moveTo>
                <a:lnTo>
                  <a:pt x="9144000" y="0"/>
                </a:lnTo>
                <a:lnTo>
                  <a:pt x="9144000" y="3506738"/>
                </a:lnTo>
                <a:lnTo>
                  <a:pt x="0" y="350673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3" hasCustomPrompt="1"/>
          </p:nvPr>
        </p:nvSpPr>
        <p:spPr>
          <a:xfrm>
            <a:off x="4648198" y="2098335"/>
            <a:ext cx="3733801" cy="1966641"/>
          </a:xfrm>
          <a:custGeom>
            <a:avLst/>
            <a:gdLst>
              <a:gd name="connsiteX0" fmla="*/ 0 w 3733801"/>
              <a:gd name="connsiteY0" fmla="*/ 0 h 1966641"/>
              <a:gd name="connsiteX1" fmla="*/ 3733801 w 3733801"/>
              <a:gd name="connsiteY1" fmla="*/ 0 h 1966641"/>
              <a:gd name="connsiteX2" fmla="*/ 3733801 w 3733801"/>
              <a:gd name="connsiteY2" fmla="*/ 1966641 h 1966641"/>
              <a:gd name="connsiteX3" fmla="*/ 0 w 3733801"/>
              <a:gd name="connsiteY3" fmla="*/ 1966641 h 1966641"/>
            </a:gdLst>
            <a:ahLst/>
            <a:cxnLst>
              <a:cxn ang="0">
                <a:pos x="connsiteX0" y="connsiteY0"/>
              </a:cxn>
              <a:cxn ang="0">
                <a:pos x="connsiteX1" y="connsiteY1"/>
              </a:cxn>
              <a:cxn ang="0">
                <a:pos x="connsiteX2" y="connsiteY2"/>
              </a:cxn>
              <a:cxn ang="0">
                <a:pos x="connsiteX3" y="connsiteY3"/>
              </a:cxn>
            </a:cxnLst>
            <a:rect l="l" t="t" r="r" b="b"/>
            <a:pathLst>
              <a:path w="3733801" h="1966641">
                <a:moveTo>
                  <a:pt x="0" y="0"/>
                </a:moveTo>
                <a:lnTo>
                  <a:pt x="3733801" y="0"/>
                </a:lnTo>
                <a:lnTo>
                  <a:pt x="3733801" y="1966641"/>
                </a:lnTo>
                <a:lnTo>
                  <a:pt x="0" y="1966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190848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4558363" y="1386837"/>
            <a:ext cx="4191000" cy="3406142"/>
          </a:xfrm>
          <a:custGeom>
            <a:avLst/>
            <a:gdLst>
              <a:gd name="connsiteX0" fmla="*/ 0 w 4191000"/>
              <a:gd name="connsiteY0" fmla="*/ 0 h 3406142"/>
              <a:gd name="connsiteX1" fmla="*/ 4191000 w 4191000"/>
              <a:gd name="connsiteY1" fmla="*/ 0 h 3406142"/>
              <a:gd name="connsiteX2" fmla="*/ 4191000 w 4191000"/>
              <a:gd name="connsiteY2" fmla="*/ 3406142 h 3406142"/>
              <a:gd name="connsiteX3" fmla="*/ 0 w 4191000"/>
              <a:gd name="connsiteY3" fmla="*/ 3406142 h 3406142"/>
            </a:gdLst>
            <a:ahLst/>
            <a:cxnLst>
              <a:cxn ang="0">
                <a:pos x="connsiteX0" y="connsiteY0"/>
              </a:cxn>
              <a:cxn ang="0">
                <a:pos x="connsiteX1" y="connsiteY1"/>
              </a:cxn>
              <a:cxn ang="0">
                <a:pos x="connsiteX2" y="connsiteY2"/>
              </a:cxn>
              <a:cxn ang="0">
                <a:pos x="connsiteX3" y="connsiteY3"/>
              </a:cxn>
            </a:cxnLst>
            <a:rect l="l" t="t" r="r" b="b"/>
            <a:pathLst>
              <a:path w="4191000" h="3406142">
                <a:moveTo>
                  <a:pt x="0" y="0"/>
                </a:moveTo>
                <a:lnTo>
                  <a:pt x="4191000" y="0"/>
                </a:lnTo>
                <a:lnTo>
                  <a:pt x="4191000" y="3406142"/>
                </a:lnTo>
                <a:lnTo>
                  <a:pt x="0" y="340614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731232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381000" y="1399791"/>
            <a:ext cx="4191000" cy="3385568"/>
          </a:xfrm>
          <a:custGeom>
            <a:avLst/>
            <a:gdLst>
              <a:gd name="connsiteX0" fmla="*/ 0 w 4191000"/>
              <a:gd name="connsiteY0" fmla="*/ 0 h 3385568"/>
              <a:gd name="connsiteX1" fmla="*/ 4191000 w 4191000"/>
              <a:gd name="connsiteY1" fmla="*/ 0 h 3385568"/>
              <a:gd name="connsiteX2" fmla="*/ 4191000 w 4191000"/>
              <a:gd name="connsiteY2" fmla="*/ 2391158 h 3385568"/>
              <a:gd name="connsiteX3" fmla="*/ 4191000 w 4191000"/>
              <a:gd name="connsiteY3" fmla="*/ 2873655 h 3385568"/>
              <a:gd name="connsiteX4" fmla="*/ 4191000 w 4191000"/>
              <a:gd name="connsiteY4" fmla="*/ 3385568 h 3385568"/>
              <a:gd name="connsiteX5" fmla="*/ 0 w 4191000"/>
              <a:gd name="connsiteY5" fmla="*/ 3385568 h 3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3385568">
                <a:moveTo>
                  <a:pt x="0" y="0"/>
                </a:moveTo>
                <a:lnTo>
                  <a:pt x="4191000" y="0"/>
                </a:lnTo>
                <a:lnTo>
                  <a:pt x="4191000" y="2391158"/>
                </a:lnTo>
                <a:lnTo>
                  <a:pt x="4191000" y="2873655"/>
                </a:lnTo>
                <a:lnTo>
                  <a:pt x="4191000" y="3385568"/>
                </a:lnTo>
                <a:lnTo>
                  <a:pt x="0" y="33855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8300715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3035191" y="1399792"/>
            <a:ext cx="5714171" cy="3379471"/>
          </a:xfrm>
          <a:custGeom>
            <a:avLst/>
            <a:gdLst>
              <a:gd name="connsiteX0" fmla="*/ 0 w 5714171"/>
              <a:gd name="connsiteY0" fmla="*/ 0 h 3379471"/>
              <a:gd name="connsiteX1" fmla="*/ 5714171 w 5714171"/>
              <a:gd name="connsiteY1" fmla="*/ 0 h 3379471"/>
              <a:gd name="connsiteX2" fmla="*/ 5714171 w 5714171"/>
              <a:gd name="connsiteY2" fmla="*/ 3379471 h 3379471"/>
              <a:gd name="connsiteX3" fmla="*/ 0 w 5714171"/>
              <a:gd name="connsiteY3" fmla="*/ 3379471 h 3379471"/>
            </a:gdLst>
            <a:ahLst/>
            <a:cxnLst>
              <a:cxn ang="0">
                <a:pos x="connsiteX0" y="connsiteY0"/>
              </a:cxn>
              <a:cxn ang="0">
                <a:pos x="connsiteX1" y="connsiteY1"/>
              </a:cxn>
              <a:cxn ang="0">
                <a:pos x="connsiteX2" y="connsiteY2"/>
              </a:cxn>
              <a:cxn ang="0">
                <a:pos x="connsiteX3" y="connsiteY3"/>
              </a:cxn>
            </a:cxnLst>
            <a:rect l="l" t="t" r="r" b="b"/>
            <a:pathLst>
              <a:path w="5714171" h="3379471">
                <a:moveTo>
                  <a:pt x="0" y="0"/>
                </a:moveTo>
                <a:lnTo>
                  <a:pt x="5714171" y="0"/>
                </a:lnTo>
                <a:lnTo>
                  <a:pt x="5714171" y="3379471"/>
                </a:lnTo>
                <a:lnTo>
                  <a:pt x="0" y="337947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1296130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1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91160" y="1407411"/>
            <a:ext cx="5034226" cy="3383663"/>
          </a:xfrm>
          <a:custGeom>
            <a:avLst/>
            <a:gdLst>
              <a:gd name="connsiteX0" fmla="*/ 1306152 w 5034226"/>
              <a:gd name="connsiteY0" fmla="*/ 0 h 3383663"/>
              <a:gd name="connsiteX1" fmla="*/ 5034226 w 5034226"/>
              <a:gd name="connsiteY1" fmla="*/ 0 h 3383663"/>
              <a:gd name="connsiteX2" fmla="*/ 3728074 w 5034226"/>
              <a:gd name="connsiteY2" fmla="*/ 3383663 h 3383663"/>
              <a:gd name="connsiteX3" fmla="*/ 0 w 5034226"/>
              <a:gd name="connsiteY3" fmla="*/ 3383663 h 3383663"/>
            </a:gdLst>
            <a:ahLst/>
            <a:cxnLst>
              <a:cxn ang="0">
                <a:pos x="connsiteX0" y="connsiteY0"/>
              </a:cxn>
              <a:cxn ang="0">
                <a:pos x="connsiteX1" y="connsiteY1"/>
              </a:cxn>
              <a:cxn ang="0">
                <a:pos x="connsiteX2" y="connsiteY2"/>
              </a:cxn>
              <a:cxn ang="0">
                <a:pos x="connsiteX3" y="connsiteY3"/>
              </a:cxn>
            </a:cxnLst>
            <a:rect l="l" t="t" r="r" b="b"/>
            <a:pathLst>
              <a:path w="5034226" h="3383663">
                <a:moveTo>
                  <a:pt x="1306152" y="0"/>
                </a:moveTo>
                <a:lnTo>
                  <a:pt x="5034226" y="0"/>
                </a:lnTo>
                <a:lnTo>
                  <a:pt x="3728074" y="3383663"/>
                </a:lnTo>
                <a:lnTo>
                  <a:pt x="0" y="338366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7754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 31">
    <p:spTree>
      <p:nvGrpSpPr>
        <p:cNvPr id="1" name=""/>
        <p:cNvGrpSpPr/>
        <p:nvPr/>
      </p:nvGrpSpPr>
      <p:grpSpPr>
        <a:xfrm>
          <a:off x="0" y="0"/>
          <a:ext cx="0" cy="0"/>
          <a:chOff x="0" y="0"/>
          <a:chExt cx="0" cy="0"/>
        </a:xfrm>
      </p:grpSpPr>
      <p:sp>
        <p:nvSpPr>
          <p:cNvPr id="22" name="Picture Placeholder 7"/>
          <p:cNvSpPr>
            <a:spLocks noGrp="1"/>
          </p:cNvSpPr>
          <p:nvPr>
            <p:ph type="pic" sz="quarter" idx="31" hasCustomPrompt="1"/>
          </p:nvPr>
        </p:nvSpPr>
        <p:spPr>
          <a:xfrm>
            <a:off x="811665" y="1276350"/>
            <a:ext cx="2977244" cy="2977240"/>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900">
                <a:solidFill>
                  <a:schemeClr val="bg1">
                    <a:lumMod val="50000"/>
                  </a:schemeClr>
                </a:solidFill>
              </a:defRPr>
            </a:lvl1pPr>
          </a:lstStyle>
          <a:p>
            <a:r>
              <a:rPr lang="en-US" dirty="0"/>
              <a:t>Image Holder</a:t>
            </a:r>
          </a:p>
        </p:txBody>
      </p:sp>
      <p:sp>
        <p:nvSpPr>
          <p:cNvPr id="3" name="Picture Placeholder 7"/>
          <p:cNvSpPr>
            <a:spLocks noGrp="1"/>
          </p:cNvSpPr>
          <p:nvPr>
            <p:ph type="pic" sz="quarter" idx="32" hasCustomPrompt="1"/>
          </p:nvPr>
        </p:nvSpPr>
        <p:spPr>
          <a:xfrm>
            <a:off x="2501900" y="355602"/>
            <a:ext cx="2171700" cy="2171698"/>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900">
                <a:solidFill>
                  <a:schemeClr val="bg1">
                    <a:lumMod val="50000"/>
                  </a:schemeClr>
                </a:solidFill>
              </a:defRPr>
            </a:lvl1pPr>
          </a:lstStyle>
          <a:p>
            <a:r>
              <a:rPr lang="en-US" dirty="0"/>
              <a:t>Image Holder</a:t>
            </a:r>
          </a:p>
        </p:txBody>
      </p:sp>
      <p:sp>
        <p:nvSpPr>
          <p:cNvPr id="4" name="Picture Placeholder 7"/>
          <p:cNvSpPr>
            <a:spLocks noGrp="1"/>
          </p:cNvSpPr>
          <p:nvPr>
            <p:ph type="pic" sz="quarter" idx="33" hasCustomPrompt="1"/>
          </p:nvPr>
        </p:nvSpPr>
        <p:spPr>
          <a:xfrm>
            <a:off x="457200" y="3003550"/>
            <a:ext cx="1551666" cy="1551664"/>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4426230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0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8" name="Picture Placeholder 17"/>
          <p:cNvSpPr>
            <a:spLocks noGrp="1"/>
          </p:cNvSpPr>
          <p:nvPr>
            <p:ph type="pic" sz="quarter" idx="32" hasCustomPrompt="1"/>
          </p:nvPr>
        </p:nvSpPr>
        <p:spPr>
          <a:xfrm>
            <a:off x="457198" y="2110738"/>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2053989" y="2234572"/>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4" hasCustomPrompt="1"/>
          </p:nvPr>
        </p:nvSpPr>
        <p:spPr>
          <a:xfrm>
            <a:off x="3650779" y="2110738"/>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5" hasCustomPrompt="1"/>
          </p:nvPr>
        </p:nvSpPr>
        <p:spPr>
          <a:xfrm>
            <a:off x="5247570" y="2234572"/>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6844362" y="2110738"/>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295746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2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2" hasCustomPrompt="1"/>
          </p:nvPr>
        </p:nvSpPr>
        <p:spPr>
          <a:xfrm>
            <a:off x="643890" y="1428748"/>
            <a:ext cx="1752600" cy="1752600"/>
          </a:xfrm>
          <a:custGeom>
            <a:avLst/>
            <a:gdLst>
              <a:gd name="connsiteX0" fmla="*/ 0 w 1752600"/>
              <a:gd name="connsiteY0" fmla="*/ 0 h 1752600"/>
              <a:gd name="connsiteX1" fmla="*/ 1752600 w 1752600"/>
              <a:gd name="connsiteY1" fmla="*/ 0 h 1752600"/>
              <a:gd name="connsiteX2" fmla="*/ 1752600 w 1752600"/>
              <a:gd name="connsiteY2" fmla="*/ 1752600 h 1752600"/>
              <a:gd name="connsiteX3" fmla="*/ 0 w 17526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1752600" h="1752600">
                <a:moveTo>
                  <a:pt x="0" y="0"/>
                </a:moveTo>
                <a:lnTo>
                  <a:pt x="1752600" y="0"/>
                </a:lnTo>
                <a:lnTo>
                  <a:pt x="1752600" y="1752600"/>
                </a:lnTo>
                <a:lnTo>
                  <a:pt x="0" y="17526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3688881" y="1428748"/>
            <a:ext cx="1752600" cy="1752600"/>
          </a:xfrm>
          <a:custGeom>
            <a:avLst/>
            <a:gdLst>
              <a:gd name="connsiteX0" fmla="*/ 0 w 1752600"/>
              <a:gd name="connsiteY0" fmla="*/ 0 h 1752600"/>
              <a:gd name="connsiteX1" fmla="*/ 1752600 w 1752600"/>
              <a:gd name="connsiteY1" fmla="*/ 0 h 1752600"/>
              <a:gd name="connsiteX2" fmla="*/ 1752600 w 1752600"/>
              <a:gd name="connsiteY2" fmla="*/ 1752600 h 1752600"/>
              <a:gd name="connsiteX3" fmla="*/ 0 w 17526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1752600" h="1752600">
                <a:moveTo>
                  <a:pt x="0" y="0"/>
                </a:moveTo>
                <a:lnTo>
                  <a:pt x="1752600" y="0"/>
                </a:lnTo>
                <a:lnTo>
                  <a:pt x="1752600" y="1752600"/>
                </a:lnTo>
                <a:lnTo>
                  <a:pt x="0" y="17526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733873" y="1428748"/>
            <a:ext cx="1752600" cy="1752600"/>
          </a:xfrm>
          <a:custGeom>
            <a:avLst/>
            <a:gdLst>
              <a:gd name="connsiteX0" fmla="*/ 0 w 1752600"/>
              <a:gd name="connsiteY0" fmla="*/ 0 h 1752600"/>
              <a:gd name="connsiteX1" fmla="*/ 1752600 w 1752600"/>
              <a:gd name="connsiteY1" fmla="*/ 0 h 1752600"/>
              <a:gd name="connsiteX2" fmla="*/ 1752600 w 1752600"/>
              <a:gd name="connsiteY2" fmla="*/ 1752600 h 1752600"/>
              <a:gd name="connsiteX3" fmla="*/ 0 w 17526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1752600" h="1752600">
                <a:moveTo>
                  <a:pt x="0" y="0"/>
                </a:moveTo>
                <a:lnTo>
                  <a:pt x="1752600" y="0"/>
                </a:lnTo>
                <a:lnTo>
                  <a:pt x="1752600" y="1752600"/>
                </a:lnTo>
                <a:lnTo>
                  <a:pt x="0" y="17526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0717283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3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2" hasCustomPrompt="1"/>
          </p:nvPr>
        </p:nvSpPr>
        <p:spPr>
          <a:xfrm>
            <a:off x="377628" y="1391049"/>
            <a:ext cx="4160855" cy="1656676"/>
          </a:xfrm>
          <a:custGeom>
            <a:avLst/>
            <a:gdLst>
              <a:gd name="connsiteX0" fmla="*/ 0 w 4160855"/>
              <a:gd name="connsiteY0" fmla="*/ 0 h 1656676"/>
              <a:gd name="connsiteX1" fmla="*/ 4160855 w 4160855"/>
              <a:gd name="connsiteY1" fmla="*/ 0 h 1656676"/>
              <a:gd name="connsiteX2" fmla="*/ 4160855 w 4160855"/>
              <a:gd name="connsiteY2" fmla="*/ 1656676 h 1656676"/>
              <a:gd name="connsiteX3" fmla="*/ 0 w 4160855"/>
              <a:gd name="connsiteY3" fmla="*/ 1656676 h 1656676"/>
            </a:gdLst>
            <a:ahLst/>
            <a:cxnLst>
              <a:cxn ang="0">
                <a:pos x="connsiteX0" y="connsiteY0"/>
              </a:cxn>
              <a:cxn ang="0">
                <a:pos x="connsiteX1" y="connsiteY1"/>
              </a:cxn>
              <a:cxn ang="0">
                <a:pos x="connsiteX2" y="connsiteY2"/>
              </a:cxn>
              <a:cxn ang="0">
                <a:pos x="connsiteX3" y="connsiteY3"/>
              </a:cxn>
            </a:cxnLst>
            <a:rect l="l" t="t" r="r" b="b"/>
            <a:pathLst>
              <a:path w="4160855" h="1656676">
                <a:moveTo>
                  <a:pt x="0" y="0"/>
                </a:moveTo>
                <a:lnTo>
                  <a:pt x="4160855" y="0"/>
                </a:lnTo>
                <a:lnTo>
                  <a:pt x="4160855" y="1656676"/>
                </a:lnTo>
                <a:lnTo>
                  <a:pt x="0" y="165667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377628"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4" hasCustomPrompt="1"/>
          </p:nvPr>
        </p:nvSpPr>
        <p:spPr>
          <a:xfrm>
            <a:off x="2477711"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2" name="Picture Placeholder 21"/>
          <p:cNvSpPr>
            <a:spLocks noGrp="1"/>
          </p:cNvSpPr>
          <p:nvPr>
            <p:ph type="pic" sz="quarter" idx="35" hasCustomPrompt="1"/>
          </p:nvPr>
        </p:nvSpPr>
        <p:spPr>
          <a:xfrm>
            <a:off x="4577794"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6" hasCustomPrompt="1"/>
          </p:nvPr>
        </p:nvSpPr>
        <p:spPr>
          <a:xfrm>
            <a:off x="6677876"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5438612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6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698496" y="1559723"/>
            <a:ext cx="2111885" cy="1926426"/>
          </a:xfrm>
          <a:custGeom>
            <a:avLst/>
            <a:gdLst>
              <a:gd name="connsiteX0" fmla="*/ 0 w 2111885"/>
              <a:gd name="connsiteY0" fmla="*/ 0 h 1926426"/>
              <a:gd name="connsiteX1" fmla="*/ 2111885 w 2111885"/>
              <a:gd name="connsiteY1" fmla="*/ 0 h 1926426"/>
              <a:gd name="connsiteX2" fmla="*/ 2111885 w 2111885"/>
              <a:gd name="connsiteY2" fmla="*/ 1926426 h 1926426"/>
              <a:gd name="connsiteX3" fmla="*/ 0 w 2111885"/>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11885" h="1926426">
                <a:moveTo>
                  <a:pt x="0" y="0"/>
                </a:moveTo>
                <a:lnTo>
                  <a:pt x="2111885" y="0"/>
                </a:lnTo>
                <a:lnTo>
                  <a:pt x="2111885"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3" hasCustomPrompt="1"/>
          </p:nvPr>
        </p:nvSpPr>
        <p:spPr>
          <a:xfrm>
            <a:off x="3511079" y="1559723"/>
            <a:ext cx="2111884" cy="1926426"/>
          </a:xfrm>
          <a:custGeom>
            <a:avLst/>
            <a:gdLst>
              <a:gd name="connsiteX0" fmla="*/ 0 w 2111884"/>
              <a:gd name="connsiteY0" fmla="*/ 0 h 1926426"/>
              <a:gd name="connsiteX1" fmla="*/ 2111884 w 2111884"/>
              <a:gd name="connsiteY1" fmla="*/ 0 h 1926426"/>
              <a:gd name="connsiteX2" fmla="*/ 2111884 w 2111884"/>
              <a:gd name="connsiteY2" fmla="*/ 1926426 h 1926426"/>
              <a:gd name="connsiteX3" fmla="*/ 0 w 2111884"/>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11884" h="1926426">
                <a:moveTo>
                  <a:pt x="0" y="0"/>
                </a:moveTo>
                <a:lnTo>
                  <a:pt x="2111884" y="0"/>
                </a:lnTo>
                <a:lnTo>
                  <a:pt x="2111884"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323661" y="1559723"/>
            <a:ext cx="2108203" cy="1926426"/>
          </a:xfrm>
          <a:custGeom>
            <a:avLst/>
            <a:gdLst>
              <a:gd name="connsiteX0" fmla="*/ 0 w 2108203"/>
              <a:gd name="connsiteY0" fmla="*/ 0 h 1926426"/>
              <a:gd name="connsiteX1" fmla="*/ 2108203 w 2108203"/>
              <a:gd name="connsiteY1" fmla="*/ 0 h 1926426"/>
              <a:gd name="connsiteX2" fmla="*/ 2108203 w 2108203"/>
              <a:gd name="connsiteY2" fmla="*/ 1926426 h 1926426"/>
              <a:gd name="connsiteX3" fmla="*/ 0 w 2108203"/>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08203" h="1926426">
                <a:moveTo>
                  <a:pt x="0" y="0"/>
                </a:moveTo>
                <a:lnTo>
                  <a:pt x="2108203" y="0"/>
                </a:lnTo>
                <a:lnTo>
                  <a:pt x="2108203"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5757816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3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1115758" y="1557400"/>
            <a:ext cx="2111885" cy="1926426"/>
          </a:xfrm>
          <a:custGeom>
            <a:avLst/>
            <a:gdLst>
              <a:gd name="connsiteX0" fmla="*/ 0 w 2111885"/>
              <a:gd name="connsiteY0" fmla="*/ 0 h 1926426"/>
              <a:gd name="connsiteX1" fmla="*/ 2111885 w 2111885"/>
              <a:gd name="connsiteY1" fmla="*/ 0 h 1926426"/>
              <a:gd name="connsiteX2" fmla="*/ 2111885 w 2111885"/>
              <a:gd name="connsiteY2" fmla="*/ 1926426 h 1926426"/>
              <a:gd name="connsiteX3" fmla="*/ 0 w 2111885"/>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11885" h="1926426">
                <a:moveTo>
                  <a:pt x="0" y="0"/>
                </a:moveTo>
                <a:lnTo>
                  <a:pt x="2111885" y="0"/>
                </a:lnTo>
                <a:lnTo>
                  <a:pt x="2111885"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5904562" y="1557400"/>
            <a:ext cx="2108203" cy="1926426"/>
          </a:xfrm>
          <a:custGeom>
            <a:avLst/>
            <a:gdLst>
              <a:gd name="connsiteX0" fmla="*/ 0 w 2108203"/>
              <a:gd name="connsiteY0" fmla="*/ 0 h 1926426"/>
              <a:gd name="connsiteX1" fmla="*/ 2108203 w 2108203"/>
              <a:gd name="connsiteY1" fmla="*/ 0 h 1926426"/>
              <a:gd name="connsiteX2" fmla="*/ 2108203 w 2108203"/>
              <a:gd name="connsiteY2" fmla="*/ 1926426 h 1926426"/>
              <a:gd name="connsiteX3" fmla="*/ 0 w 2108203"/>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08203" h="1926426">
                <a:moveTo>
                  <a:pt x="0" y="0"/>
                </a:moveTo>
                <a:lnTo>
                  <a:pt x="2108203" y="0"/>
                </a:lnTo>
                <a:lnTo>
                  <a:pt x="2108203"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671468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7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2" hasCustomPrompt="1"/>
          </p:nvPr>
        </p:nvSpPr>
        <p:spPr>
          <a:xfrm>
            <a:off x="380998"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3" hasCustomPrompt="1"/>
          </p:nvPr>
        </p:nvSpPr>
        <p:spPr>
          <a:xfrm>
            <a:off x="3229320"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4" hasCustomPrompt="1"/>
          </p:nvPr>
        </p:nvSpPr>
        <p:spPr>
          <a:xfrm>
            <a:off x="6077642"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7149277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5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838199"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5625163"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3301934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8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20" name="Picture Placeholder 19"/>
          <p:cNvSpPr>
            <a:spLocks noGrp="1"/>
          </p:cNvSpPr>
          <p:nvPr>
            <p:ph type="pic" sz="quarter" idx="32" hasCustomPrompt="1"/>
          </p:nvPr>
        </p:nvSpPr>
        <p:spPr>
          <a:xfrm>
            <a:off x="1707625" y="340994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3072361" y="161791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4" hasCustomPrompt="1"/>
          </p:nvPr>
        </p:nvSpPr>
        <p:spPr>
          <a:xfrm>
            <a:off x="5801833" y="161791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9" name="Picture Placeholder 18"/>
          <p:cNvSpPr>
            <a:spLocks noGrp="1"/>
          </p:cNvSpPr>
          <p:nvPr>
            <p:ph type="pic" sz="quarter" idx="35" hasCustomPrompt="1"/>
          </p:nvPr>
        </p:nvSpPr>
        <p:spPr>
          <a:xfrm>
            <a:off x="4437097" y="340994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6" hasCustomPrompt="1"/>
          </p:nvPr>
        </p:nvSpPr>
        <p:spPr>
          <a:xfrm>
            <a:off x="7166570" y="340994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624201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9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2" hasCustomPrompt="1"/>
          </p:nvPr>
        </p:nvSpPr>
        <p:spPr>
          <a:xfrm>
            <a:off x="380998"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3" hasCustomPrompt="1"/>
          </p:nvPr>
        </p:nvSpPr>
        <p:spPr>
          <a:xfrm>
            <a:off x="2136320"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4" hasCustomPrompt="1"/>
          </p:nvPr>
        </p:nvSpPr>
        <p:spPr>
          <a:xfrm>
            <a:off x="3891642"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5" hasCustomPrompt="1"/>
          </p:nvPr>
        </p:nvSpPr>
        <p:spPr>
          <a:xfrm>
            <a:off x="5646964"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7402285"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017307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2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2" hasCustomPrompt="1"/>
          </p:nvPr>
        </p:nvSpPr>
        <p:spPr>
          <a:xfrm>
            <a:off x="381000"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4" y="0"/>
                  <a:pt x="1761622" y="244128"/>
                  <a:pt x="1761622" y="545274"/>
                </a:cubicBezTo>
                <a:lnTo>
                  <a:pt x="1761622" y="1216348"/>
                </a:lnTo>
                <a:cubicBezTo>
                  <a:pt x="1761622" y="1517495"/>
                  <a:pt x="1517494" y="1761622"/>
                  <a:pt x="1216348" y="1761622"/>
                </a:cubicBezTo>
                <a:lnTo>
                  <a:pt x="545275" y="1761622"/>
                </a:lnTo>
                <a:cubicBezTo>
                  <a:pt x="244128" y="1761622"/>
                  <a:pt x="0" y="1517495"/>
                  <a:pt x="0" y="1216348"/>
                </a:cubicBezTo>
                <a:lnTo>
                  <a:pt x="0" y="545274"/>
                </a:lnTo>
                <a:cubicBezTo>
                  <a:pt x="0" y="244128"/>
                  <a:pt x="244128"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3" hasCustomPrompt="1"/>
          </p:nvPr>
        </p:nvSpPr>
        <p:spPr>
          <a:xfrm>
            <a:off x="2583247"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4" y="0"/>
                  <a:pt x="1761622" y="244128"/>
                  <a:pt x="1761622" y="545274"/>
                </a:cubicBezTo>
                <a:lnTo>
                  <a:pt x="1761622" y="1216348"/>
                </a:lnTo>
                <a:cubicBezTo>
                  <a:pt x="1761622" y="1517495"/>
                  <a:pt x="1517494" y="1761622"/>
                  <a:pt x="1216348" y="1761622"/>
                </a:cubicBezTo>
                <a:lnTo>
                  <a:pt x="545275" y="1761622"/>
                </a:lnTo>
                <a:cubicBezTo>
                  <a:pt x="244127" y="1761622"/>
                  <a:pt x="0" y="1517495"/>
                  <a:pt x="0" y="1216348"/>
                </a:cubicBezTo>
                <a:lnTo>
                  <a:pt x="0" y="545274"/>
                </a:lnTo>
                <a:cubicBezTo>
                  <a:pt x="0" y="244128"/>
                  <a:pt x="244127"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4785494"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5" y="0"/>
                  <a:pt x="1761622" y="244128"/>
                  <a:pt x="1761622" y="545274"/>
                </a:cubicBezTo>
                <a:lnTo>
                  <a:pt x="1761622" y="1216348"/>
                </a:lnTo>
                <a:cubicBezTo>
                  <a:pt x="1761622" y="1517495"/>
                  <a:pt x="1517495" y="1761622"/>
                  <a:pt x="1216348" y="1761622"/>
                </a:cubicBezTo>
                <a:lnTo>
                  <a:pt x="545275" y="1761622"/>
                </a:lnTo>
                <a:cubicBezTo>
                  <a:pt x="244127" y="1761622"/>
                  <a:pt x="0" y="1517495"/>
                  <a:pt x="0" y="1216348"/>
                </a:cubicBezTo>
                <a:lnTo>
                  <a:pt x="0" y="545274"/>
                </a:lnTo>
                <a:cubicBezTo>
                  <a:pt x="0" y="244128"/>
                  <a:pt x="244127"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5" hasCustomPrompt="1"/>
          </p:nvPr>
        </p:nvSpPr>
        <p:spPr>
          <a:xfrm>
            <a:off x="6987741"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4" y="0"/>
                  <a:pt x="1761622" y="244128"/>
                  <a:pt x="1761622" y="545274"/>
                </a:cubicBezTo>
                <a:lnTo>
                  <a:pt x="1761622" y="1216348"/>
                </a:lnTo>
                <a:cubicBezTo>
                  <a:pt x="1761622" y="1517495"/>
                  <a:pt x="1517494" y="1761622"/>
                  <a:pt x="1216348" y="1761622"/>
                </a:cubicBezTo>
                <a:lnTo>
                  <a:pt x="545275" y="1761622"/>
                </a:lnTo>
                <a:cubicBezTo>
                  <a:pt x="244128" y="1761622"/>
                  <a:pt x="0" y="1517495"/>
                  <a:pt x="0" y="1216348"/>
                </a:cubicBezTo>
                <a:lnTo>
                  <a:pt x="0" y="545274"/>
                </a:lnTo>
                <a:cubicBezTo>
                  <a:pt x="0" y="244128"/>
                  <a:pt x="244128"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23515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am00">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280024"/>
            <a:ext cx="9143998" cy="3947889"/>
          </a:xfrm>
          <a:custGeom>
            <a:avLst/>
            <a:gdLst>
              <a:gd name="connsiteX0" fmla="*/ 9143998 w 9143998"/>
              <a:gd name="connsiteY0" fmla="*/ 0 h 3947889"/>
              <a:gd name="connsiteX1" fmla="*/ 9143998 w 9143998"/>
              <a:gd name="connsiteY1" fmla="*/ 3556396 h 3947889"/>
              <a:gd name="connsiteX2" fmla="*/ 8855628 w 9143998"/>
              <a:gd name="connsiteY2" fmla="*/ 3644712 h 3947889"/>
              <a:gd name="connsiteX3" fmla="*/ 8558876 w 9143998"/>
              <a:gd name="connsiteY3" fmla="*/ 3722484 h 3947889"/>
              <a:gd name="connsiteX4" fmla="*/ 8255418 w 9143998"/>
              <a:gd name="connsiteY4" fmla="*/ 3789710 h 3947889"/>
              <a:gd name="connsiteX5" fmla="*/ 7950282 w 9143998"/>
              <a:gd name="connsiteY5" fmla="*/ 3846391 h 3947889"/>
              <a:gd name="connsiteX6" fmla="*/ 7640117 w 9143998"/>
              <a:gd name="connsiteY6" fmla="*/ 3891208 h 3947889"/>
              <a:gd name="connsiteX7" fmla="*/ 7331629 w 9143998"/>
              <a:gd name="connsiteY7" fmla="*/ 3921526 h 3947889"/>
              <a:gd name="connsiteX8" fmla="*/ 7018111 w 9143998"/>
              <a:gd name="connsiteY8" fmla="*/ 3942616 h 3947889"/>
              <a:gd name="connsiteX9" fmla="*/ 6707946 w 9143998"/>
              <a:gd name="connsiteY9" fmla="*/ 3947889 h 3947889"/>
              <a:gd name="connsiteX10" fmla="*/ 6402811 w 9143998"/>
              <a:gd name="connsiteY10" fmla="*/ 3939980 h 3947889"/>
              <a:gd name="connsiteX11" fmla="*/ 6099352 w 9143998"/>
              <a:gd name="connsiteY11" fmla="*/ 3918890 h 3947889"/>
              <a:gd name="connsiteX12" fmla="*/ 5799246 w 9143998"/>
              <a:gd name="connsiteY12" fmla="*/ 3883299 h 3947889"/>
              <a:gd name="connsiteX13" fmla="*/ 5599734 w 9143998"/>
              <a:gd name="connsiteY13" fmla="*/ 3843754 h 3947889"/>
              <a:gd name="connsiteX14" fmla="*/ 5408606 w 9143998"/>
              <a:gd name="connsiteY14" fmla="*/ 3797619 h 3947889"/>
              <a:gd name="connsiteX15" fmla="*/ 5227537 w 9143998"/>
              <a:gd name="connsiteY15" fmla="*/ 3738302 h 3947889"/>
              <a:gd name="connsiteX16" fmla="*/ 5056527 w 9143998"/>
              <a:gd name="connsiteY16" fmla="*/ 3671076 h 3947889"/>
              <a:gd name="connsiteX17" fmla="*/ 4890547 w 9143998"/>
              <a:gd name="connsiteY17" fmla="*/ 3590668 h 3947889"/>
              <a:gd name="connsiteX18" fmla="*/ 4736302 w 9143998"/>
              <a:gd name="connsiteY18" fmla="*/ 3504987 h 3947889"/>
              <a:gd name="connsiteX19" fmla="*/ 4588764 w 9143998"/>
              <a:gd name="connsiteY19" fmla="*/ 3408762 h 3947889"/>
              <a:gd name="connsiteX20" fmla="*/ 4446256 w 9143998"/>
              <a:gd name="connsiteY20" fmla="*/ 3305945 h 3947889"/>
              <a:gd name="connsiteX21" fmla="*/ 4292012 w 9143998"/>
              <a:gd name="connsiteY21" fmla="*/ 3179402 h 3947889"/>
              <a:gd name="connsiteX22" fmla="*/ 4147828 w 9143998"/>
              <a:gd name="connsiteY22" fmla="*/ 3043631 h 3947889"/>
              <a:gd name="connsiteX23" fmla="*/ 4008672 w 9143998"/>
              <a:gd name="connsiteY23" fmla="*/ 2901270 h 3947889"/>
              <a:gd name="connsiteX24" fmla="*/ 3874547 w 9143998"/>
              <a:gd name="connsiteY24" fmla="*/ 2756273 h 3947889"/>
              <a:gd name="connsiteX25" fmla="*/ 3748805 w 9143998"/>
              <a:gd name="connsiteY25" fmla="*/ 2604684 h 3947889"/>
              <a:gd name="connsiteX26" fmla="*/ 3663300 w 9143998"/>
              <a:gd name="connsiteY26" fmla="*/ 2495277 h 3947889"/>
              <a:gd name="connsiteX27" fmla="*/ 3577795 w 9143998"/>
              <a:gd name="connsiteY27" fmla="*/ 2384551 h 3947889"/>
              <a:gd name="connsiteX28" fmla="*/ 3492290 w 9143998"/>
              <a:gd name="connsiteY28" fmla="*/ 2267235 h 3947889"/>
              <a:gd name="connsiteX29" fmla="*/ 3406785 w 9143998"/>
              <a:gd name="connsiteY29" fmla="*/ 2151237 h 3947889"/>
              <a:gd name="connsiteX30" fmla="*/ 3317927 w 9143998"/>
              <a:gd name="connsiteY30" fmla="*/ 2037875 h 3947889"/>
              <a:gd name="connsiteX31" fmla="*/ 3229069 w 9143998"/>
              <a:gd name="connsiteY31" fmla="*/ 1920559 h 3947889"/>
              <a:gd name="connsiteX32" fmla="*/ 3136858 w 9143998"/>
              <a:gd name="connsiteY32" fmla="*/ 1807197 h 3947889"/>
              <a:gd name="connsiteX33" fmla="*/ 3037940 w 9143998"/>
              <a:gd name="connsiteY33" fmla="*/ 1695154 h 3947889"/>
              <a:gd name="connsiteX34" fmla="*/ 2935669 w 9143998"/>
              <a:gd name="connsiteY34" fmla="*/ 1587064 h 3947889"/>
              <a:gd name="connsiteX35" fmla="*/ 2826693 w 9143998"/>
              <a:gd name="connsiteY35" fmla="*/ 1485566 h 3947889"/>
              <a:gd name="connsiteX36" fmla="*/ 2716039 w 9143998"/>
              <a:gd name="connsiteY36" fmla="*/ 1388022 h 3947889"/>
              <a:gd name="connsiteX37" fmla="*/ 2593649 w 9143998"/>
              <a:gd name="connsiteY37" fmla="*/ 1297069 h 3947889"/>
              <a:gd name="connsiteX38" fmla="*/ 2464554 w 9143998"/>
              <a:gd name="connsiteY38" fmla="*/ 1214025 h 3947889"/>
              <a:gd name="connsiteX39" fmla="*/ 2330429 w 9143998"/>
              <a:gd name="connsiteY39" fmla="*/ 1138890 h 3947889"/>
              <a:gd name="connsiteX40" fmla="*/ 2181214 w 9143998"/>
              <a:gd name="connsiteY40" fmla="*/ 1074300 h 3947889"/>
              <a:gd name="connsiteX41" fmla="*/ 2026970 w 9143998"/>
              <a:gd name="connsiteY41" fmla="*/ 1020256 h 3947889"/>
              <a:gd name="connsiteX42" fmla="*/ 1855960 w 9143998"/>
              <a:gd name="connsiteY42" fmla="*/ 975438 h 3947889"/>
              <a:gd name="connsiteX43" fmla="*/ 1681597 w 9143998"/>
              <a:gd name="connsiteY43" fmla="*/ 945121 h 3947889"/>
              <a:gd name="connsiteX44" fmla="*/ 1500528 w 9143998"/>
              <a:gd name="connsiteY44" fmla="*/ 924030 h 3947889"/>
              <a:gd name="connsiteX45" fmla="*/ 1319458 w 9143998"/>
              <a:gd name="connsiteY45" fmla="*/ 913485 h 3947889"/>
              <a:gd name="connsiteX46" fmla="*/ 1135036 w 9143998"/>
              <a:gd name="connsiteY46" fmla="*/ 913485 h 3947889"/>
              <a:gd name="connsiteX47" fmla="*/ 950614 w 9143998"/>
              <a:gd name="connsiteY47" fmla="*/ 921394 h 3947889"/>
              <a:gd name="connsiteX48" fmla="*/ 766191 w 9143998"/>
              <a:gd name="connsiteY48" fmla="*/ 934575 h 3947889"/>
              <a:gd name="connsiteX49" fmla="*/ 588475 w 9143998"/>
              <a:gd name="connsiteY49" fmla="*/ 955666 h 3947889"/>
              <a:gd name="connsiteX50" fmla="*/ 410759 w 9143998"/>
              <a:gd name="connsiteY50" fmla="*/ 980711 h 3947889"/>
              <a:gd name="connsiteX51" fmla="*/ 206218 w 9143998"/>
              <a:gd name="connsiteY51" fmla="*/ 1014983 h 3947889"/>
              <a:gd name="connsiteX52" fmla="*/ 0 w 9143998"/>
              <a:gd name="connsiteY52" fmla="*/ 1055846 h 3947889"/>
              <a:gd name="connsiteX53" fmla="*/ 0 w 9143998"/>
              <a:gd name="connsiteY53" fmla="*/ 934575 h 3947889"/>
              <a:gd name="connsiteX54" fmla="*/ 239749 w 9143998"/>
              <a:gd name="connsiteY54" fmla="*/ 891076 h 3947889"/>
              <a:gd name="connsiteX55" fmla="*/ 479498 w 9143998"/>
              <a:gd name="connsiteY55" fmla="*/ 854168 h 3947889"/>
              <a:gd name="connsiteX56" fmla="*/ 720924 w 9143998"/>
              <a:gd name="connsiteY56" fmla="*/ 823850 h 3947889"/>
              <a:gd name="connsiteX57" fmla="*/ 947260 w 9143998"/>
              <a:gd name="connsiteY57" fmla="*/ 805396 h 3947889"/>
              <a:gd name="connsiteX58" fmla="*/ 1168567 w 9143998"/>
              <a:gd name="connsiteY58" fmla="*/ 800123 h 3947889"/>
              <a:gd name="connsiteX59" fmla="*/ 1381491 w 9143998"/>
              <a:gd name="connsiteY59" fmla="*/ 805396 h 3947889"/>
              <a:gd name="connsiteX60" fmla="*/ 1596092 w 9143998"/>
              <a:gd name="connsiteY60" fmla="*/ 823850 h 3947889"/>
              <a:gd name="connsiteX61" fmla="*/ 1807339 w 9143998"/>
              <a:gd name="connsiteY61" fmla="*/ 851531 h 3947889"/>
              <a:gd name="connsiteX62" fmla="*/ 2016911 w 9143998"/>
              <a:gd name="connsiteY62" fmla="*/ 891076 h 3947889"/>
              <a:gd name="connsiteX63" fmla="*/ 2224805 w 9143998"/>
              <a:gd name="connsiteY63" fmla="*/ 937212 h 3947889"/>
              <a:gd name="connsiteX64" fmla="*/ 2436052 w 9143998"/>
              <a:gd name="connsiteY64" fmla="*/ 993893 h 3947889"/>
              <a:gd name="connsiteX65" fmla="*/ 2645623 w 9143998"/>
              <a:gd name="connsiteY65" fmla="*/ 1058482 h 3947889"/>
              <a:gd name="connsiteX66" fmla="*/ 2902138 w 9143998"/>
              <a:gd name="connsiteY66" fmla="*/ 1144163 h 3947889"/>
              <a:gd name="connsiteX67" fmla="*/ 3153623 w 9143998"/>
              <a:gd name="connsiteY67" fmla="*/ 1235116 h 3947889"/>
              <a:gd name="connsiteX68" fmla="*/ 3396725 w 9143998"/>
              <a:gd name="connsiteY68" fmla="*/ 1323433 h 3947889"/>
              <a:gd name="connsiteX69" fmla="*/ 3639828 w 9143998"/>
              <a:gd name="connsiteY69" fmla="*/ 1410431 h 3947889"/>
              <a:gd name="connsiteX70" fmla="*/ 3881253 w 9143998"/>
              <a:gd name="connsiteY70" fmla="*/ 1490839 h 3947889"/>
              <a:gd name="connsiteX71" fmla="*/ 4127709 w 9143998"/>
              <a:gd name="connsiteY71" fmla="*/ 1565974 h 3947889"/>
              <a:gd name="connsiteX72" fmla="*/ 4380870 w 9143998"/>
              <a:gd name="connsiteY72" fmla="*/ 1627928 h 3947889"/>
              <a:gd name="connsiteX73" fmla="*/ 4538467 w 9143998"/>
              <a:gd name="connsiteY73" fmla="*/ 1659563 h 3947889"/>
              <a:gd name="connsiteX74" fmla="*/ 4704448 w 9143998"/>
              <a:gd name="connsiteY74" fmla="*/ 1685927 h 3947889"/>
              <a:gd name="connsiteX75" fmla="*/ 4868751 w 9143998"/>
              <a:gd name="connsiteY75" fmla="*/ 1705699 h 3947889"/>
              <a:gd name="connsiteX76" fmla="*/ 5043114 w 9143998"/>
              <a:gd name="connsiteY76" fmla="*/ 1718881 h 3947889"/>
              <a:gd name="connsiteX77" fmla="*/ 5220830 w 9143998"/>
              <a:gd name="connsiteY77" fmla="*/ 1724153 h 3947889"/>
              <a:gd name="connsiteX78" fmla="*/ 5484051 w 9143998"/>
              <a:gd name="connsiteY78" fmla="*/ 1716244 h 3947889"/>
              <a:gd name="connsiteX79" fmla="*/ 5747272 w 9143998"/>
              <a:gd name="connsiteY79" fmla="*/ 1689881 h 3947889"/>
              <a:gd name="connsiteX80" fmla="*/ 6003788 w 9143998"/>
              <a:gd name="connsiteY80" fmla="*/ 1649018 h 3947889"/>
              <a:gd name="connsiteX81" fmla="*/ 6260303 w 9143998"/>
              <a:gd name="connsiteY81" fmla="*/ 1594974 h 3947889"/>
              <a:gd name="connsiteX82" fmla="*/ 6515141 w 9143998"/>
              <a:gd name="connsiteY82" fmla="*/ 1527747 h 3947889"/>
              <a:gd name="connsiteX83" fmla="*/ 6764949 w 9143998"/>
              <a:gd name="connsiteY83" fmla="*/ 1444703 h 3947889"/>
              <a:gd name="connsiteX84" fmla="*/ 7008052 w 9143998"/>
              <a:gd name="connsiteY84" fmla="*/ 1351114 h 3947889"/>
              <a:gd name="connsiteX85" fmla="*/ 7247801 w 9143998"/>
              <a:gd name="connsiteY85" fmla="*/ 1248297 h 3947889"/>
              <a:gd name="connsiteX86" fmla="*/ 7485873 w 9143998"/>
              <a:gd name="connsiteY86" fmla="*/ 1133617 h 3947889"/>
              <a:gd name="connsiteX87" fmla="*/ 7715563 w 9143998"/>
              <a:gd name="connsiteY87" fmla="*/ 1012347 h 3947889"/>
              <a:gd name="connsiteX88" fmla="*/ 7940223 w 9143998"/>
              <a:gd name="connsiteY88" fmla="*/ 883167 h 3947889"/>
              <a:gd name="connsiteX89" fmla="*/ 8159853 w 9143998"/>
              <a:gd name="connsiteY89" fmla="*/ 746079 h 3947889"/>
              <a:gd name="connsiteX90" fmla="*/ 8371101 w 9143998"/>
              <a:gd name="connsiteY90" fmla="*/ 606354 h 3947889"/>
              <a:gd name="connsiteX91" fmla="*/ 8575642 w 9143998"/>
              <a:gd name="connsiteY91" fmla="*/ 458720 h 3947889"/>
              <a:gd name="connsiteX92" fmla="*/ 8773477 w 9143998"/>
              <a:gd name="connsiteY92" fmla="*/ 308449 h 3947889"/>
              <a:gd name="connsiteX93" fmla="*/ 8962929 w 9143998"/>
              <a:gd name="connsiteY93" fmla="*/ 155543 h 394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143998" h="3947889">
                <a:moveTo>
                  <a:pt x="9143998" y="0"/>
                </a:moveTo>
                <a:lnTo>
                  <a:pt x="9143998" y="3556396"/>
                </a:lnTo>
                <a:lnTo>
                  <a:pt x="8855628" y="3644712"/>
                </a:lnTo>
                <a:lnTo>
                  <a:pt x="8558876" y="3722484"/>
                </a:lnTo>
                <a:lnTo>
                  <a:pt x="8255418" y="3789710"/>
                </a:lnTo>
                <a:lnTo>
                  <a:pt x="7950282" y="3846391"/>
                </a:lnTo>
                <a:lnTo>
                  <a:pt x="7640117" y="3891208"/>
                </a:lnTo>
                <a:lnTo>
                  <a:pt x="7331629" y="3921526"/>
                </a:lnTo>
                <a:lnTo>
                  <a:pt x="7018111" y="3942616"/>
                </a:lnTo>
                <a:lnTo>
                  <a:pt x="6707946" y="3947889"/>
                </a:lnTo>
                <a:lnTo>
                  <a:pt x="6402811" y="3939980"/>
                </a:lnTo>
                <a:lnTo>
                  <a:pt x="6099352" y="3918890"/>
                </a:lnTo>
                <a:lnTo>
                  <a:pt x="5799246" y="3883299"/>
                </a:lnTo>
                <a:lnTo>
                  <a:pt x="5599734" y="3843754"/>
                </a:lnTo>
                <a:lnTo>
                  <a:pt x="5408606" y="3797619"/>
                </a:lnTo>
                <a:lnTo>
                  <a:pt x="5227537" y="3738302"/>
                </a:lnTo>
                <a:lnTo>
                  <a:pt x="5056527" y="3671076"/>
                </a:lnTo>
                <a:lnTo>
                  <a:pt x="4890547" y="3590668"/>
                </a:lnTo>
                <a:lnTo>
                  <a:pt x="4736302" y="3504987"/>
                </a:lnTo>
                <a:lnTo>
                  <a:pt x="4588764" y="3408762"/>
                </a:lnTo>
                <a:lnTo>
                  <a:pt x="4446256" y="3305945"/>
                </a:lnTo>
                <a:lnTo>
                  <a:pt x="4292012" y="3179402"/>
                </a:lnTo>
                <a:lnTo>
                  <a:pt x="4147828" y="3043631"/>
                </a:lnTo>
                <a:lnTo>
                  <a:pt x="4008672" y="2901270"/>
                </a:lnTo>
                <a:lnTo>
                  <a:pt x="3874547" y="2756273"/>
                </a:lnTo>
                <a:lnTo>
                  <a:pt x="3748805" y="2604684"/>
                </a:lnTo>
                <a:lnTo>
                  <a:pt x="3663300" y="2495277"/>
                </a:lnTo>
                <a:lnTo>
                  <a:pt x="3577795" y="2384551"/>
                </a:lnTo>
                <a:lnTo>
                  <a:pt x="3492290" y="2267235"/>
                </a:lnTo>
                <a:lnTo>
                  <a:pt x="3406785" y="2151237"/>
                </a:lnTo>
                <a:lnTo>
                  <a:pt x="3317927" y="2037875"/>
                </a:lnTo>
                <a:lnTo>
                  <a:pt x="3229069" y="1920559"/>
                </a:lnTo>
                <a:lnTo>
                  <a:pt x="3136858" y="1807197"/>
                </a:lnTo>
                <a:lnTo>
                  <a:pt x="3037940" y="1695154"/>
                </a:lnTo>
                <a:lnTo>
                  <a:pt x="2935669" y="1587064"/>
                </a:lnTo>
                <a:lnTo>
                  <a:pt x="2826693" y="1485566"/>
                </a:lnTo>
                <a:lnTo>
                  <a:pt x="2716039" y="1388022"/>
                </a:lnTo>
                <a:lnTo>
                  <a:pt x="2593649" y="1297069"/>
                </a:lnTo>
                <a:lnTo>
                  <a:pt x="2464554" y="1214025"/>
                </a:lnTo>
                <a:lnTo>
                  <a:pt x="2330429" y="1138890"/>
                </a:lnTo>
                <a:lnTo>
                  <a:pt x="2181214" y="1074300"/>
                </a:lnTo>
                <a:lnTo>
                  <a:pt x="2026970" y="1020256"/>
                </a:lnTo>
                <a:lnTo>
                  <a:pt x="1855960" y="975438"/>
                </a:lnTo>
                <a:lnTo>
                  <a:pt x="1681597" y="945121"/>
                </a:lnTo>
                <a:lnTo>
                  <a:pt x="1500528" y="924030"/>
                </a:lnTo>
                <a:lnTo>
                  <a:pt x="1319458" y="913485"/>
                </a:lnTo>
                <a:lnTo>
                  <a:pt x="1135036" y="913485"/>
                </a:lnTo>
                <a:lnTo>
                  <a:pt x="950614" y="921394"/>
                </a:lnTo>
                <a:lnTo>
                  <a:pt x="766191" y="934575"/>
                </a:lnTo>
                <a:lnTo>
                  <a:pt x="588475" y="955666"/>
                </a:lnTo>
                <a:lnTo>
                  <a:pt x="410759" y="980711"/>
                </a:lnTo>
                <a:lnTo>
                  <a:pt x="206218" y="1014983"/>
                </a:lnTo>
                <a:lnTo>
                  <a:pt x="0" y="1055846"/>
                </a:lnTo>
                <a:lnTo>
                  <a:pt x="0" y="934575"/>
                </a:lnTo>
                <a:lnTo>
                  <a:pt x="239749" y="891076"/>
                </a:lnTo>
                <a:lnTo>
                  <a:pt x="479498" y="854168"/>
                </a:lnTo>
                <a:lnTo>
                  <a:pt x="720924" y="823850"/>
                </a:lnTo>
                <a:lnTo>
                  <a:pt x="947260" y="805396"/>
                </a:lnTo>
                <a:lnTo>
                  <a:pt x="1168567" y="800123"/>
                </a:lnTo>
                <a:lnTo>
                  <a:pt x="1381491" y="805396"/>
                </a:lnTo>
                <a:lnTo>
                  <a:pt x="1596092" y="823850"/>
                </a:lnTo>
                <a:lnTo>
                  <a:pt x="1807339" y="851531"/>
                </a:lnTo>
                <a:lnTo>
                  <a:pt x="2016911" y="891076"/>
                </a:lnTo>
                <a:lnTo>
                  <a:pt x="2224805" y="937212"/>
                </a:lnTo>
                <a:lnTo>
                  <a:pt x="2436052" y="993893"/>
                </a:lnTo>
                <a:lnTo>
                  <a:pt x="2645623" y="1058482"/>
                </a:lnTo>
                <a:lnTo>
                  <a:pt x="2902138" y="1144163"/>
                </a:lnTo>
                <a:lnTo>
                  <a:pt x="3153623" y="1235116"/>
                </a:lnTo>
                <a:lnTo>
                  <a:pt x="3396725" y="1323433"/>
                </a:lnTo>
                <a:lnTo>
                  <a:pt x="3639828" y="1410431"/>
                </a:lnTo>
                <a:lnTo>
                  <a:pt x="3881253" y="1490839"/>
                </a:lnTo>
                <a:lnTo>
                  <a:pt x="4127709" y="1565974"/>
                </a:lnTo>
                <a:lnTo>
                  <a:pt x="4380870" y="1627928"/>
                </a:lnTo>
                <a:lnTo>
                  <a:pt x="4538467" y="1659563"/>
                </a:lnTo>
                <a:lnTo>
                  <a:pt x="4704448" y="1685927"/>
                </a:lnTo>
                <a:lnTo>
                  <a:pt x="4868751" y="1705699"/>
                </a:lnTo>
                <a:lnTo>
                  <a:pt x="5043114" y="1718881"/>
                </a:lnTo>
                <a:lnTo>
                  <a:pt x="5220830" y="1724153"/>
                </a:lnTo>
                <a:lnTo>
                  <a:pt x="5484051" y="1716244"/>
                </a:lnTo>
                <a:lnTo>
                  <a:pt x="5747272" y="1689881"/>
                </a:lnTo>
                <a:lnTo>
                  <a:pt x="6003788" y="1649018"/>
                </a:lnTo>
                <a:lnTo>
                  <a:pt x="6260303" y="1594974"/>
                </a:lnTo>
                <a:lnTo>
                  <a:pt x="6515141" y="1527747"/>
                </a:lnTo>
                <a:lnTo>
                  <a:pt x="6764949" y="1444703"/>
                </a:lnTo>
                <a:lnTo>
                  <a:pt x="7008052" y="1351114"/>
                </a:lnTo>
                <a:lnTo>
                  <a:pt x="7247801" y="1248297"/>
                </a:lnTo>
                <a:lnTo>
                  <a:pt x="7485873" y="1133617"/>
                </a:lnTo>
                <a:lnTo>
                  <a:pt x="7715563" y="1012347"/>
                </a:lnTo>
                <a:lnTo>
                  <a:pt x="7940223" y="883167"/>
                </a:lnTo>
                <a:lnTo>
                  <a:pt x="8159853" y="746079"/>
                </a:lnTo>
                <a:lnTo>
                  <a:pt x="8371101" y="606354"/>
                </a:lnTo>
                <a:lnTo>
                  <a:pt x="8575642" y="458720"/>
                </a:lnTo>
                <a:lnTo>
                  <a:pt x="8773477" y="308449"/>
                </a:lnTo>
                <a:lnTo>
                  <a:pt x="8962929" y="1555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423895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0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5787723" y="1667509"/>
            <a:ext cx="2819400" cy="2819400"/>
          </a:xfrm>
          <a:custGeom>
            <a:avLst/>
            <a:gdLst>
              <a:gd name="connsiteX0" fmla="*/ 1409700 w 2819400"/>
              <a:gd name="connsiteY0" fmla="*/ 0 h 2819400"/>
              <a:gd name="connsiteX1" fmla="*/ 2819400 w 2819400"/>
              <a:gd name="connsiteY1" fmla="*/ 1409700 h 2819400"/>
              <a:gd name="connsiteX2" fmla="*/ 1409700 w 2819400"/>
              <a:gd name="connsiteY2" fmla="*/ 2819400 h 2819400"/>
              <a:gd name="connsiteX3" fmla="*/ 0 w 2819400"/>
              <a:gd name="connsiteY3" fmla="*/ 1409700 h 2819400"/>
              <a:gd name="connsiteX4" fmla="*/ 1409700 w 2819400"/>
              <a:gd name="connsiteY4" fmla="*/ 0 h 281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2819400">
                <a:moveTo>
                  <a:pt x="1409700" y="0"/>
                </a:moveTo>
                <a:cubicBezTo>
                  <a:pt x="2188256" y="0"/>
                  <a:pt x="2819400" y="631144"/>
                  <a:pt x="2819400" y="1409700"/>
                </a:cubicBezTo>
                <a:cubicBezTo>
                  <a:pt x="2819400" y="2188256"/>
                  <a:pt x="2188256" y="2819400"/>
                  <a:pt x="1409700" y="2819400"/>
                </a:cubicBezTo>
                <a:cubicBezTo>
                  <a:pt x="631144" y="2819400"/>
                  <a:pt x="0" y="2188256"/>
                  <a:pt x="0" y="1409700"/>
                </a:cubicBezTo>
                <a:cubicBezTo>
                  <a:pt x="0" y="631144"/>
                  <a:pt x="631144" y="0"/>
                  <a:pt x="1409700"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438286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1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9" name="Picture Placeholder 18"/>
          <p:cNvSpPr>
            <a:spLocks noGrp="1"/>
          </p:cNvSpPr>
          <p:nvPr>
            <p:ph type="pic" sz="quarter" idx="32" hasCustomPrompt="1"/>
          </p:nvPr>
        </p:nvSpPr>
        <p:spPr>
          <a:xfrm>
            <a:off x="381987" y="3333748"/>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0" name="Picture Placeholder 19"/>
          <p:cNvSpPr>
            <a:spLocks noGrp="1"/>
          </p:cNvSpPr>
          <p:nvPr>
            <p:ph type="pic" sz="quarter" idx="33" hasCustomPrompt="1"/>
          </p:nvPr>
        </p:nvSpPr>
        <p:spPr>
          <a:xfrm>
            <a:off x="3309176" y="3333748"/>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1" name="Picture Placeholder 20"/>
          <p:cNvSpPr>
            <a:spLocks noGrp="1"/>
          </p:cNvSpPr>
          <p:nvPr>
            <p:ph type="pic" sz="quarter" idx="34" hasCustomPrompt="1"/>
          </p:nvPr>
        </p:nvSpPr>
        <p:spPr>
          <a:xfrm>
            <a:off x="6236364" y="3333748"/>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5" hasCustomPrompt="1"/>
          </p:nvPr>
        </p:nvSpPr>
        <p:spPr>
          <a:xfrm>
            <a:off x="381987" y="1483523"/>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6" hasCustomPrompt="1"/>
          </p:nvPr>
        </p:nvSpPr>
        <p:spPr>
          <a:xfrm>
            <a:off x="3309176" y="1483523"/>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7" hasCustomPrompt="1"/>
          </p:nvPr>
        </p:nvSpPr>
        <p:spPr>
          <a:xfrm>
            <a:off x="6236364" y="1483523"/>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3497577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4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2" y="1418773"/>
            <a:ext cx="9143999" cy="3724727"/>
          </a:xfrm>
          <a:custGeom>
            <a:avLst/>
            <a:gdLst>
              <a:gd name="connsiteX0" fmla="*/ 0 w 9143999"/>
              <a:gd name="connsiteY0" fmla="*/ 0 h 3724727"/>
              <a:gd name="connsiteX1" fmla="*/ 9143999 w 9143999"/>
              <a:gd name="connsiteY1" fmla="*/ 0 h 3724727"/>
              <a:gd name="connsiteX2" fmla="*/ 9143999 w 9143999"/>
              <a:gd name="connsiteY2" fmla="*/ 3724727 h 3724727"/>
              <a:gd name="connsiteX3" fmla="*/ 0 w 9143999"/>
              <a:gd name="connsiteY3" fmla="*/ 3724727 h 3724727"/>
            </a:gdLst>
            <a:ahLst/>
            <a:cxnLst>
              <a:cxn ang="0">
                <a:pos x="connsiteX0" y="connsiteY0"/>
              </a:cxn>
              <a:cxn ang="0">
                <a:pos x="connsiteX1" y="connsiteY1"/>
              </a:cxn>
              <a:cxn ang="0">
                <a:pos x="connsiteX2" y="connsiteY2"/>
              </a:cxn>
              <a:cxn ang="0">
                <a:pos x="connsiteX3" y="connsiteY3"/>
              </a:cxn>
            </a:cxnLst>
            <a:rect l="l" t="t" r="r" b="b"/>
            <a:pathLst>
              <a:path w="9143999" h="3724727">
                <a:moveTo>
                  <a:pt x="0" y="0"/>
                </a:moveTo>
                <a:lnTo>
                  <a:pt x="9143999" y="0"/>
                </a:lnTo>
                <a:lnTo>
                  <a:pt x="9143999" y="3724727"/>
                </a:lnTo>
                <a:lnTo>
                  <a:pt x="0" y="372472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101879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7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4572000" y="1413283"/>
            <a:ext cx="3618034" cy="3352800"/>
          </a:xfrm>
          <a:custGeom>
            <a:avLst/>
            <a:gdLst>
              <a:gd name="connsiteX0" fmla="*/ 0 w 3618034"/>
              <a:gd name="connsiteY0" fmla="*/ 0 h 3352800"/>
              <a:gd name="connsiteX1" fmla="*/ 3618034 w 3618034"/>
              <a:gd name="connsiteY1" fmla="*/ 0 h 3352800"/>
              <a:gd name="connsiteX2" fmla="*/ 3618034 w 3618034"/>
              <a:gd name="connsiteY2" fmla="*/ 3352800 h 3352800"/>
              <a:gd name="connsiteX3" fmla="*/ 0 w 3618034"/>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3618034" h="3352800">
                <a:moveTo>
                  <a:pt x="0" y="0"/>
                </a:moveTo>
                <a:lnTo>
                  <a:pt x="3618034" y="0"/>
                </a:lnTo>
                <a:lnTo>
                  <a:pt x="3618034"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9663128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8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940328" y="1413283"/>
            <a:ext cx="3618034" cy="3352800"/>
          </a:xfrm>
          <a:custGeom>
            <a:avLst/>
            <a:gdLst>
              <a:gd name="connsiteX0" fmla="*/ 0 w 3618034"/>
              <a:gd name="connsiteY0" fmla="*/ 0 h 3352800"/>
              <a:gd name="connsiteX1" fmla="*/ 3618034 w 3618034"/>
              <a:gd name="connsiteY1" fmla="*/ 0 h 3352800"/>
              <a:gd name="connsiteX2" fmla="*/ 3618034 w 3618034"/>
              <a:gd name="connsiteY2" fmla="*/ 3352800 h 3352800"/>
              <a:gd name="connsiteX3" fmla="*/ 0 w 3618034"/>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3618034" h="3352800">
                <a:moveTo>
                  <a:pt x="0" y="0"/>
                </a:moveTo>
                <a:lnTo>
                  <a:pt x="3618034" y="0"/>
                </a:lnTo>
                <a:lnTo>
                  <a:pt x="3618034"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743261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0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937260" y="1413282"/>
            <a:ext cx="3161564" cy="3352800"/>
          </a:xfrm>
          <a:custGeom>
            <a:avLst/>
            <a:gdLst>
              <a:gd name="connsiteX0" fmla="*/ 0 w 3161564"/>
              <a:gd name="connsiteY0" fmla="*/ 0 h 3352800"/>
              <a:gd name="connsiteX1" fmla="*/ 2186940 w 3161564"/>
              <a:gd name="connsiteY1" fmla="*/ 0 h 3352800"/>
              <a:gd name="connsiteX2" fmla="*/ 3161564 w 3161564"/>
              <a:gd name="connsiteY2" fmla="*/ 1674608 h 3352800"/>
              <a:gd name="connsiteX3" fmla="*/ 2186940 w 3161564"/>
              <a:gd name="connsiteY3" fmla="*/ 3349216 h 3352800"/>
              <a:gd name="connsiteX4" fmla="*/ 2229452 w 3161564"/>
              <a:gd name="connsiteY4" fmla="*/ 3349216 h 3352800"/>
              <a:gd name="connsiteX5" fmla="*/ 2262410 w 3161564"/>
              <a:gd name="connsiteY5" fmla="*/ 3349216 h 3352800"/>
              <a:gd name="connsiteX6" fmla="*/ 2266979 w 3161564"/>
              <a:gd name="connsiteY6" fmla="*/ 3349216 h 3352800"/>
              <a:gd name="connsiteX7" fmla="*/ 2259608 w 3161564"/>
              <a:gd name="connsiteY7" fmla="*/ 3352800 h 3352800"/>
              <a:gd name="connsiteX8" fmla="*/ 0 w 3161564"/>
              <a:gd name="connsiteY8" fmla="*/ 33528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1564" h="3352800">
                <a:moveTo>
                  <a:pt x="0" y="0"/>
                </a:moveTo>
                <a:lnTo>
                  <a:pt x="2186940" y="0"/>
                </a:lnTo>
                <a:lnTo>
                  <a:pt x="3161564" y="1674608"/>
                </a:lnTo>
                <a:lnTo>
                  <a:pt x="2186940" y="3349216"/>
                </a:lnTo>
                <a:lnTo>
                  <a:pt x="2229452" y="3349216"/>
                </a:lnTo>
                <a:lnTo>
                  <a:pt x="2262410" y="3349216"/>
                </a:lnTo>
                <a:lnTo>
                  <a:pt x="2266979" y="3349216"/>
                </a:lnTo>
                <a:lnTo>
                  <a:pt x="2259608"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527390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1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3" hasCustomPrompt="1"/>
          </p:nvPr>
        </p:nvSpPr>
        <p:spPr>
          <a:xfrm>
            <a:off x="5028470" y="1413284"/>
            <a:ext cx="3161564" cy="3352800"/>
          </a:xfrm>
          <a:custGeom>
            <a:avLst/>
            <a:gdLst>
              <a:gd name="connsiteX0" fmla="*/ 974624 w 3161564"/>
              <a:gd name="connsiteY0" fmla="*/ 0 h 3352800"/>
              <a:gd name="connsiteX1" fmla="*/ 3161564 w 3161564"/>
              <a:gd name="connsiteY1" fmla="*/ 0 h 3352800"/>
              <a:gd name="connsiteX2" fmla="*/ 3161564 w 3161564"/>
              <a:gd name="connsiteY2" fmla="*/ 3352800 h 3352800"/>
              <a:gd name="connsiteX3" fmla="*/ 901956 w 3161564"/>
              <a:gd name="connsiteY3" fmla="*/ 3352800 h 3352800"/>
              <a:gd name="connsiteX4" fmla="*/ 894585 w 3161564"/>
              <a:gd name="connsiteY4" fmla="*/ 3349216 h 3352800"/>
              <a:gd name="connsiteX5" fmla="*/ 899154 w 3161564"/>
              <a:gd name="connsiteY5" fmla="*/ 3349216 h 3352800"/>
              <a:gd name="connsiteX6" fmla="*/ 932112 w 3161564"/>
              <a:gd name="connsiteY6" fmla="*/ 3349216 h 3352800"/>
              <a:gd name="connsiteX7" fmla="*/ 974624 w 3161564"/>
              <a:gd name="connsiteY7" fmla="*/ 3349216 h 3352800"/>
              <a:gd name="connsiteX8" fmla="*/ 0 w 3161564"/>
              <a:gd name="connsiteY8" fmla="*/ 1674608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1564" h="3352800">
                <a:moveTo>
                  <a:pt x="974624" y="0"/>
                </a:moveTo>
                <a:lnTo>
                  <a:pt x="3161564" y="0"/>
                </a:lnTo>
                <a:lnTo>
                  <a:pt x="3161564" y="3352800"/>
                </a:lnTo>
                <a:lnTo>
                  <a:pt x="901956" y="3352800"/>
                </a:lnTo>
                <a:lnTo>
                  <a:pt x="894585" y="3349216"/>
                </a:lnTo>
                <a:lnTo>
                  <a:pt x="899154" y="3349216"/>
                </a:lnTo>
                <a:lnTo>
                  <a:pt x="932112" y="3349216"/>
                </a:lnTo>
                <a:lnTo>
                  <a:pt x="974624" y="3349216"/>
                </a:lnTo>
                <a:lnTo>
                  <a:pt x="0" y="167460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0447486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9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3" hasCustomPrompt="1"/>
          </p:nvPr>
        </p:nvSpPr>
        <p:spPr>
          <a:xfrm>
            <a:off x="1524000" y="3150418"/>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1524000" y="1413284"/>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592722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0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33" hasCustomPrompt="1"/>
          </p:nvPr>
        </p:nvSpPr>
        <p:spPr>
          <a:xfrm>
            <a:off x="4177363" y="3150418"/>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4" hasCustomPrompt="1"/>
          </p:nvPr>
        </p:nvSpPr>
        <p:spPr>
          <a:xfrm>
            <a:off x="4177363" y="1413284"/>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0569940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7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3" hasCustomPrompt="1"/>
          </p:nvPr>
        </p:nvSpPr>
        <p:spPr>
          <a:xfrm>
            <a:off x="381000"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4" hasCustomPrompt="1"/>
          </p:nvPr>
        </p:nvSpPr>
        <p:spPr>
          <a:xfrm>
            <a:off x="2518903"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5" hasCustomPrompt="1"/>
          </p:nvPr>
        </p:nvSpPr>
        <p:spPr>
          <a:xfrm>
            <a:off x="4565181"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6" hasCustomPrompt="1"/>
          </p:nvPr>
        </p:nvSpPr>
        <p:spPr>
          <a:xfrm>
            <a:off x="6703081"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9571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0"/>
            <a:ext cx="9144000" cy="3181350"/>
          </a:xfrm>
          <a:custGeom>
            <a:avLst/>
            <a:gdLst>
              <a:gd name="connsiteX0" fmla="*/ 0 w 9144000"/>
              <a:gd name="connsiteY0" fmla="*/ 0 h 3181350"/>
              <a:gd name="connsiteX1" fmla="*/ 9144000 w 9144000"/>
              <a:gd name="connsiteY1" fmla="*/ 0 h 3181350"/>
              <a:gd name="connsiteX2" fmla="*/ 9144000 w 9144000"/>
              <a:gd name="connsiteY2" fmla="*/ 1728718 h 3181350"/>
              <a:gd name="connsiteX3" fmla="*/ 9144000 w 9144000"/>
              <a:gd name="connsiteY3" fmla="*/ 3181350 h 3181350"/>
              <a:gd name="connsiteX4" fmla="*/ 0 w 9144000"/>
              <a:gd name="connsiteY4" fmla="*/ 1728718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81350">
                <a:moveTo>
                  <a:pt x="0" y="0"/>
                </a:moveTo>
                <a:lnTo>
                  <a:pt x="9144000" y="0"/>
                </a:lnTo>
                <a:lnTo>
                  <a:pt x="9144000" y="1728718"/>
                </a:lnTo>
                <a:lnTo>
                  <a:pt x="9144000" y="3181350"/>
                </a:lnTo>
                <a:lnTo>
                  <a:pt x="0" y="17287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8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3" hasCustomPrompt="1"/>
          </p:nvPr>
        </p:nvSpPr>
        <p:spPr>
          <a:xfrm>
            <a:off x="381000"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2488360"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5" hasCustomPrompt="1"/>
          </p:nvPr>
        </p:nvSpPr>
        <p:spPr>
          <a:xfrm>
            <a:off x="4595720"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6703081"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8306091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1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3" hasCustomPrompt="1"/>
          </p:nvPr>
        </p:nvSpPr>
        <p:spPr>
          <a:xfrm>
            <a:off x="381000" y="2647950"/>
            <a:ext cx="2577441" cy="1600200"/>
          </a:xfrm>
          <a:custGeom>
            <a:avLst/>
            <a:gdLst>
              <a:gd name="connsiteX0" fmla="*/ 0 w 2577441"/>
              <a:gd name="connsiteY0" fmla="*/ 0 h 1600200"/>
              <a:gd name="connsiteX1" fmla="*/ 2577441 w 2577441"/>
              <a:gd name="connsiteY1" fmla="*/ 0 h 1600200"/>
              <a:gd name="connsiteX2" fmla="*/ 2577441 w 2577441"/>
              <a:gd name="connsiteY2" fmla="*/ 1600200 h 1600200"/>
              <a:gd name="connsiteX3" fmla="*/ 0 w 2577441"/>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577441" h="1600200">
                <a:moveTo>
                  <a:pt x="0" y="0"/>
                </a:moveTo>
                <a:lnTo>
                  <a:pt x="2577441" y="0"/>
                </a:lnTo>
                <a:lnTo>
                  <a:pt x="2577441" y="1600200"/>
                </a:lnTo>
                <a:lnTo>
                  <a:pt x="0" y="16002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4" hasCustomPrompt="1"/>
          </p:nvPr>
        </p:nvSpPr>
        <p:spPr>
          <a:xfrm>
            <a:off x="3276599" y="2647950"/>
            <a:ext cx="2577441" cy="1600200"/>
          </a:xfrm>
          <a:custGeom>
            <a:avLst/>
            <a:gdLst>
              <a:gd name="connsiteX0" fmla="*/ 0 w 2577441"/>
              <a:gd name="connsiteY0" fmla="*/ 0 h 1600200"/>
              <a:gd name="connsiteX1" fmla="*/ 2577441 w 2577441"/>
              <a:gd name="connsiteY1" fmla="*/ 0 h 1600200"/>
              <a:gd name="connsiteX2" fmla="*/ 2577441 w 2577441"/>
              <a:gd name="connsiteY2" fmla="*/ 1600200 h 1600200"/>
              <a:gd name="connsiteX3" fmla="*/ 0 w 2577441"/>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577441" h="1600200">
                <a:moveTo>
                  <a:pt x="0" y="0"/>
                </a:moveTo>
                <a:lnTo>
                  <a:pt x="2577441" y="0"/>
                </a:lnTo>
                <a:lnTo>
                  <a:pt x="2577441" y="1600200"/>
                </a:lnTo>
                <a:lnTo>
                  <a:pt x="0" y="16002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5" hasCustomPrompt="1"/>
          </p:nvPr>
        </p:nvSpPr>
        <p:spPr>
          <a:xfrm>
            <a:off x="6172199" y="2647950"/>
            <a:ext cx="2577441" cy="1600200"/>
          </a:xfrm>
          <a:custGeom>
            <a:avLst/>
            <a:gdLst>
              <a:gd name="connsiteX0" fmla="*/ 0 w 2577441"/>
              <a:gd name="connsiteY0" fmla="*/ 0 h 1600200"/>
              <a:gd name="connsiteX1" fmla="*/ 2577441 w 2577441"/>
              <a:gd name="connsiteY1" fmla="*/ 0 h 1600200"/>
              <a:gd name="connsiteX2" fmla="*/ 2577441 w 2577441"/>
              <a:gd name="connsiteY2" fmla="*/ 1600200 h 1600200"/>
              <a:gd name="connsiteX3" fmla="*/ 0 w 2577441"/>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577441" h="1600200">
                <a:moveTo>
                  <a:pt x="0" y="0"/>
                </a:moveTo>
                <a:lnTo>
                  <a:pt x="2577441" y="0"/>
                </a:lnTo>
                <a:lnTo>
                  <a:pt x="2577441" y="1600200"/>
                </a:lnTo>
                <a:lnTo>
                  <a:pt x="0" y="16002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712347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2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3" hasCustomPrompt="1"/>
          </p:nvPr>
        </p:nvSpPr>
        <p:spPr>
          <a:xfrm>
            <a:off x="385916" y="1834332"/>
            <a:ext cx="1905001" cy="1447800"/>
          </a:xfrm>
          <a:custGeom>
            <a:avLst/>
            <a:gdLst>
              <a:gd name="connsiteX0" fmla="*/ 0 w 1905001"/>
              <a:gd name="connsiteY0" fmla="*/ 0 h 1447800"/>
              <a:gd name="connsiteX1" fmla="*/ 1905001 w 1905001"/>
              <a:gd name="connsiteY1" fmla="*/ 0 h 1447800"/>
              <a:gd name="connsiteX2" fmla="*/ 1905001 w 1905001"/>
              <a:gd name="connsiteY2" fmla="*/ 1447800 h 1447800"/>
              <a:gd name="connsiteX3" fmla="*/ 0 w 190500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905001" h="1447800">
                <a:moveTo>
                  <a:pt x="0" y="0"/>
                </a:moveTo>
                <a:lnTo>
                  <a:pt x="1905001" y="0"/>
                </a:lnTo>
                <a:lnTo>
                  <a:pt x="1905001" y="1447800"/>
                </a:lnTo>
                <a:lnTo>
                  <a:pt x="0" y="1447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4" hasCustomPrompt="1"/>
          </p:nvPr>
        </p:nvSpPr>
        <p:spPr>
          <a:xfrm>
            <a:off x="2478958" y="1834332"/>
            <a:ext cx="1905001" cy="1447800"/>
          </a:xfrm>
          <a:custGeom>
            <a:avLst/>
            <a:gdLst>
              <a:gd name="connsiteX0" fmla="*/ 0 w 1905001"/>
              <a:gd name="connsiteY0" fmla="*/ 0 h 1447800"/>
              <a:gd name="connsiteX1" fmla="*/ 1905001 w 1905001"/>
              <a:gd name="connsiteY1" fmla="*/ 0 h 1447800"/>
              <a:gd name="connsiteX2" fmla="*/ 1905001 w 1905001"/>
              <a:gd name="connsiteY2" fmla="*/ 1447800 h 1447800"/>
              <a:gd name="connsiteX3" fmla="*/ 0 w 190500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905001" h="1447800">
                <a:moveTo>
                  <a:pt x="0" y="0"/>
                </a:moveTo>
                <a:lnTo>
                  <a:pt x="1905001" y="0"/>
                </a:lnTo>
                <a:lnTo>
                  <a:pt x="1905001" y="1447800"/>
                </a:lnTo>
                <a:lnTo>
                  <a:pt x="0" y="1447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5" hasCustomPrompt="1"/>
          </p:nvPr>
        </p:nvSpPr>
        <p:spPr>
          <a:xfrm>
            <a:off x="4571999" y="1834332"/>
            <a:ext cx="1905001" cy="1447800"/>
          </a:xfrm>
          <a:custGeom>
            <a:avLst/>
            <a:gdLst>
              <a:gd name="connsiteX0" fmla="*/ 0 w 1905001"/>
              <a:gd name="connsiteY0" fmla="*/ 0 h 1447800"/>
              <a:gd name="connsiteX1" fmla="*/ 1905001 w 1905001"/>
              <a:gd name="connsiteY1" fmla="*/ 0 h 1447800"/>
              <a:gd name="connsiteX2" fmla="*/ 1905001 w 1905001"/>
              <a:gd name="connsiteY2" fmla="*/ 1447800 h 1447800"/>
              <a:gd name="connsiteX3" fmla="*/ 0 w 190500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905001" h="1447800">
                <a:moveTo>
                  <a:pt x="0" y="0"/>
                </a:moveTo>
                <a:lnTo>
                  <a:pt x="1905001" y="0"/>
                </a:lnTo>
                <a:lnTo>
                  <a:pt x="1905001" y="1447800"/>
                </a:lnTo>
                <a:lnTo>
                  <a:pt x="0" y="1447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6" hasCustomPrompt="1"/>
          </p:nvPr>
        </p:nvSpPr>
        <p:spPr>
          <a:xfrm>
            <a:off x="6662584" y="1413284"/>
            <a:ext cx="2084321" cy="3352800"/>
          </a:xfrm>
          <a:custGeom>
            <a:avLst/>
            <a:gdLst>
              <a:gd name="connsiteX0" fmla="*/ 0 w 2084321"/>
              <a:gd name="connsiteY0" fmla="*/ 0 h 3352800"/>
              <a:gd name="connsiteX1" fmla="*/ 2084321 w 2084321"/>
              <a:gd name="connsiteY1" fmla="*/ 0 h 3352800"/>
              <a:gd name="connsiteX2" fmla="*/ 2084321 w 2084321"/>
              <a:gd name="connsiteY2" fmla="*/ 3352800 h 3352800"/>
              <a:gd name="connsiteX3" fmla="*/ 0 w 2084321"/>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2084321" h="3352800">
                <a:moveTo>
                  <a:pt x="0" y="0"/>
                </a:moveTo>
                <a:lnTo>
                  <a:pt x="2084321" y="0"/>
                </a:lnTo>
                <a:lnTo>
                  <a:pt x="2084321"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8389289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9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3" hasCustomPrompt="1"/>
          </p:nvPr>
        </p:nvSpPr>
        <p:spPr>
          <a:xfrm>
            <a:off x="380997" y="3258002"/>
            <a:ext cx="2667003" cy="1508082"/>
          </a:xfrm>
          <a:custGeom>
            <a:avLst/>
            <a:gdLst>
              <a:gd name="connsiteX0" fmla="*/ 0 w 2667003"/>
              <a:gd name="connsiteY0" fmla="*/ 0 h 1508082"/>
              <a:gd name="connsiteX1" fmla="*/ 2667003 w 2667003"/>
              <a:gd name="connsiteY1" fmla="*/ 0 h 1508082"/>
              <a:gd name="connsiteX2" fmla="*/ 2667003 w 2667003"/>
              <a:gd name="connsiteY2" fmla="*/ 1508082 h 1508082"/>
              <a:gd name="connsiteX3" fmla="*/ 0 w 2667003"/>
              <a:gd name="connsiteY3" fmla="*/ 1508082 h 1508082"/>
            </a:gdLst>
            <a:ahLst/>
            <a:cxnLst>
              <a:cxn ang="0">
                <a:pos x="connsiteX0" y="connsiteY0"/>
              </a:cxn>
              <a:cxn ang="0">
                <a:pos x="connsiteX1" y="connsiteY1"/>
              </a:cxn>
              <a:cxn ang="0">
                <a:pos x="connsiteX2" y="connsiteY2"/>
              </a:cxn>
              <a:cxn ang="0">
                <a:pos x="connsiteX3" y="connsiteY3"/>
              </a:cxn>
            </a:cxnLst>
            <a:rect l="l" t="t" r="r" b="b"/>
            <a:pathLst>
              <a:path w="2667003" h="1508082">
                <a:moveTo>
                  <a:pt x="0" y="0"/>
                </a:moveTo>
                <a:lnTo>
                  <a:pt x="2667003" y="0"/>
                </a:lnTo>
                <a:lnTo>
                  <a:pt x="2667003" y="1508082"/>
                </a:lnTo>
                <a:lnTo>
                  <a:pt x="0" y="150808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4" hasCustomPrompt="1"/>
          </p:nvPr>
        </p:nvSpPr>
        <p:spPr>
          <a:xfrm>
            <a:off x="6662584" y="1413284"/>
            <a:ext cx="2084321" cy="3352800"/>
          </a:xfrm>
          <a:custGeom>
            <a:avLst/>
            <a:gdLst>
              <a:gd name="connsiteX0" fmla="*/ 0 w 2084321"/>
              <a:gd name="connsiteY0" fmla="*/ 0 h 3352800"/>
              <a:gd name="connsiteX1" fmla="*/ 2084321 w 2084321"/>
              <a:gd name="connsiteY1" fmla="*/ 0 h 3352800"/>
              <a:gd name="connsiteX2" fmla="*/ 2084321 w 2084321"/>
              <a:gd name="connsiteY2" fmla="*/ 3352800 h 3352800"/>
              <a:gd name="connsiteX3" fmla="*/ 0 w 2084321"/>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2084321" h="3352800">
                <a:moveTo>
                  <a:pt x="0" y="0"/>
                </a:moveTo>
                <a:lnTo>
                  <a:pt x="2084321" y="0"/>
                </a:lnTo>
                <a:lnTo>
                  <a:pt x="2084321"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7082440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3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20" name="Picture Placeholder 19"/>
          <p:cNvSpPr>
            <a:spLocks noGrp="1"/>
          </p:cNvSpPr>
          <p:nvPr>
            <p:ph type="pic" sz="quarter" idx="33" hasCustomPrompt="1"/>
          </p:nvPr>
        </p:nvSpPr>
        <p:spPr>
          <a:xfrm>
            <a:off x="388620" y="3105150"/>
            <a:ext cx="1744980" cy="1660934"/>
          </a:xfrm>
          <a:custGeom>
            <a:avLst/>
            <a:gdLst>
              <a:gd name="connsiteX0" fmla="*/ 0 w 1744980"/>
              <a:gd name="connsiteY0" fmla="*/ 0 h 1660934"/>
              <a:gd name="connsiteX1" fmla="*/ 1744980 w 1744980"/>
              <a:gd name="connsiteY1" fmla="*/ 0 h 1660934"/>
              <a:gd name="connsiteX2" fmla="*/ 1744980 w 1744980"/>
              <a:gd name="connsiteY2" fmla="*/ 1660934 h 1660934"/>
              <a:gd name="connsiteX3" fmla="*/ 0 w 1744980"/>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1744980" h="1660934">
                <a:moveTo>
                  <a:pt x="0" y="0"/>
                </a:moveTo>
                <a:lnTo>
                  <a:pt x="1744980" y="0"/>
                </a:lnTo>
                <a:lnTo>
                  <a:pt x="1744980"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1" name="Picture Placeholder 20"/>
          <p:cNvSpPr>
            <a:spLocks noGrp="1"/>
          </p:cNvSpPr>
          <p:nvPr>
            <p:ph type="pic" sz="quarter" idx="34" hasCustomPrompt="1"/>
          </p:nvPr>
        </p:nvSpPr>
        <p:spPr>
          <a:xfrm>
            <a:off x="2133600" y="3105150"/>
            <a:ext cx="2057400" cy="1660934"/>
          </a:xfrm>
          <a:custGeom>
            <a:avLst/>
            <a:gdLst>
              <a:gd name="connsiteX0" fmla="*/ 0 w 2057400"/>
              <a:gd name="connsiteY0" fmla="*/ 0 h 1660934"/>
              <a:gd name="connsiteX1" fmla="*/ 2057400 w 2057400"/>
              <a:gd name="connsiteY1" fmla="*/ 0 h 1660934"/>
              <a:gd name="connsiteX2" fmla="*/ 2057400 w 2057400"/>
              <a:gd name="connsiteY2" fmla="*/ 1660934 h 1660934"/>
              <a:gd name="connsiteX3" fmla="*/ 0 w 2057400"/>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2057400" h="1660934">
                <a:moveTo>
                  <a:pt x="0" y="0"/>
                </a:moveTo>
                <a:lnTo>
                  <a:pt x="2057400" y="0"/>
                </a:lnTo>
                <a:lnTo>
                  <a:pt x="2057400"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2" name="Picture Placeholder 21"/>
          <p:cNvSpPr>
            <a:spLocks noGrp="1"/>
          </p:cNvSpPr>
          <p:nvPr>
            <p:ph type="pic" sz="quarter" idx="35" hasCustomPrompt="1"/>
          </p:nvPr>
        </p:nvSpPr>
        <p:spPr>
          <a:xfrm>
            <a:off x="4191000" y="3105150"/>
            <a:ext cx="2057400" cy="1660934"/>
          </a:xfrm>
          <a:custGeom>
            <a:avLst/>
            <a:gdLst>
              <a:gd name="connsiteX0" fmla="*/ 0 w 2057400"/>
              <a:gd name="connsiteY0" fmla="*/ 0 h 1660934"/>
              <a:gd name="connsiteX1" fmla="*/ 2057400 w 2057400"/>
              <a:gd name="connsiteY1" fmla="*/ 0 h 1660934"/>
              <a:gd name="connsiteX2" fmla="*/ 2057400 w 2057400"/>
              <a:gd name="connsiteY2" fmla="*/ 1660934 h 1660934"/>
              <a:gd name="connsiteX3" fmla="*/ 0 w 2057400"/>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2057400" h="1660934">
                <a:moveTo>
                  <a:pt x="0" y="0"/>
                </a:moveTo>
                <a:lnTo>
                  <a:pt x="2057400" y="0"/>
                </a:lnTo>
                <a:lnTo>
                  <a:pt x="2057400"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3" name="Picture Placeholder 22"/>
          <p:cNvSpPr>
            <a:spLocks noGrp="1"/>
          </p:cNvSpPr>
          <p:nvPr>
            <p:ph type="pic" sz="quarter" idx="36" hasCustomPrompt="1"/>
          </p:nvPr>
        </p:nvSpPr>
        <p:spPr>
          <a:xfrm>
            <a:off x="6248398" y="3108960"/>
            <a:ext cx="2500963" cy="1660934"/>
          </a:xfrm>
          <a:custGeom>
            <a:avLst/>
            <a:gdLst>
              <a:gd name="connsiteX0" fmla="*/ 0 w 2500963"/>
              <a:gd name="connsiteY0" fmla="*/ 0 h 1660934"/>
              <a:gd name="connsiteX1" fmla="*/ 2500963 w 2500963"/>
              <a:gd name="connsiteY1" fmla="*/ 0 h 1660934"/>
              <a:gd name="connsiteX2" fmla="*/ 2500963 w 2500963"/>
              <a:gd name="connsiteY2" fmla="*/ 1660934 h 1660934"/>
              <a:gd name="connsiteX3" fmla="*/ 0 w 2500963"/>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2500963" h="1660934">
                <a:moveTo>
                  <a:pt x="0" y="0"/>
                </a:moveTo>
                <a:lnTo>
                  <a:pt x="2500963" y="0"/>
                </a:lnTo>
                <a:lnTo>
                  <a:pt x="2500963"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9" name="Picture Placeholder 18"/>
          <p:cNvSpPr>
            <a:spLocks noGrp="1"/>
          </p:cNvSpPr>
          <p:nvPr>
            <p:ph type="pic" sz="quarter" idx="37" hasCustomPrompt="1"/>
          </p:nvPr>
        </p:nvSpPr>
        <p:spPr>
          <a:xfrm>
            <a:off x="388620" y="1413284"/>
            <a:ext cx="1744980" cy="1615666"/>
          </a:xfrm>
          <a:custGeom>
            <a:avLst/>
            <a:gdLst>
              <a:gd name="connsiteX0" fmla="*/ 0 w 1744980"/>
              <a:gd name="connsiteY0" fmla="*/ 0 h 1615666"/>
              <a:gd name="connsiteX1" fmla="*/ 1744980 w 1744980"/>
              <a:gd name="connsiteY1" fmla="*/ 0 h 1615666"/>
              <a:gd name="connsiteX2" fmla="*/ 1744980 w 1744980"/>
              <a:gd name="connsiteY2" fmla="*/ 807833 h 1615666"/>
              <a:gd name="connsiteX3" fmla="*/ 1744980 w 1744980"/>
              <a:gd name="connsiteY3" fmla="*/ 1615666 h 1615666"/>
              <a:gd name="connsiteX4" fmla="*/ 0 w 1744980"/>
              <a:gd name="connsiteY4" fmla="*/ 1615666 h 1615666"/>
              <a:gd name="connsiteX5" fmla="*/ 0 w 1744980"/>
              <a:gd name="connsiteY5" fmla="*/ 807833 h 161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980" h="1615666">
                <a:moveTo>
                  <a:pt x="0" y="0"/>
                </a:moveTo>
                <a:lnTo>
                  <a:pt x="1744980" y="0"/>
                </a:lnTo>
                <a:lnTo>
                  <a:pt x="1744980" y="807833"/>
                </a:lnTo>
                <a:lnTo>
                  <a:pt x="1744980" y="1615666"/>
                </a:lnTo>
                <a:lnTo>
                  <a:pt x="0" y="1615666"/>
                </a:lnTo>
                <a:lnTo>
                  <a:pt x="0" y="807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384222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4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7" name="Picture Placeholder 16"/>
          <p:cNvSpPr>
            <a:spLocks noGrp="1"/>
          </p:cNvSpPr>
          <p:nvPr>
            <p:ph type="pic" sz="quarter" idx="33" hasCustomPrompt="1"/>
          </p:nvPr>
        </p:nvSpPr>
        <p:spPr>
          <a:xfrm>
            <a:off x="388620" y="1413284"/>
            <a:ext cx="1744980" cy="3352800"/>
          </a:xfrm>
          <a:custGeom>
            <a:avLst/>
            <a:gdLst>
              <a:gd name="connsiteX0" fmla="*/ 0 w 1744980"/>
              <a:gd name="connsiteY0" fmla="*/ 0 h 3352800"/>
              <a:gd name="connsiteX1" fmla="*/ 1744980 w 1744980"/>
              <a:gd name="connsiteY1" fmla="*/ 0 h 3352800"/>
              <a:gd name="connsiteX2" fmla="*/ 1744980 w 1744980"/>
              <a:gd name="connsiteY2" fmla="*/ 1676400 h 3352800"/>
              <a:gd name="connsiteX3" fmla="*/ 1744980 w 1744980"/>
              <a:gd name="connsiteY3" fmla="*/ 3352800 h 3352800"/>
              <a:gd name="connsiteX4" fmla="*/ 0 w 1744980"/>
              <a:gd name="connsiteY4" fmla="*/ 3352800 h 3352800"/>
              <a:gd name="connsiteX5" fmla="*/ 0 w 1744980"/>
              <a:gd name="connsiteY5" fmla="*/ 1676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980" h="3352800">
                <a:moveTo>
                  <a:pt x="0" y="0"/>
                </a:moveTo>
                <a:lnTo>
                  <a:pt x="1744980" y="0"/>
                </a:lnTo>
                <a:lnTo>
                  <a:pt x="1744980" y="1676400"/>
                </a:lnTo>
                <a:lnTo>
                  <a:pt x="1744980" y="3352800"/>
                </a:lnTo>
                <a:lnTo>
                  <a:pt x="0" y="3352800"/>
                </a:lnTo>
                <a:lnTo>
                  <a:pt x="0" y="1676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4" hasCustomPrompt="1"/>
          </p:nvPr>
        </p:nvSpPr>
        <p:spPr>
          <a:xfrm>
            <a:off x="2133599" y="3028950"/>
            <a:ext cx="4870782" cy="1203734"/>
          </a:xfrm>
          <a:custGeom>
            <a:avLst/>
            <a:gdLst>
              <a:gd name="connsiteX0" fmla="*/ 0 w 4870782"/>
              <a:gd name="connsiteY0" fmla="*/ 0 h 1203734"/>
              <a:gd name="connsiteX1" fmla="*/ 4870782 w 4870782"/>
              <a:gd name="connsiteY1" fmla="*/ 0 h 1203734"/>
              <a:gd name="connsiteX2" fmla="*/ 4870782 w 4870782"/>
              <a:gd name="connsiteY2" fmla="*/ 1203734 h 1203734"/>
              <a:gd name="connsiteX3" fmla="*/ 0 w 4870782"/>
              <a:gd name="connsiteY3" fmla="*/ 1203734 h 1203734"/>
            </a:gdLst>
            <a:ahLst/>
            <a:cxnLst>
              <a:cxn ang="0">
                <a:pos x="connsiteX0" y="connsiteY0"/>
              </a:cxn>
              <a:cxn ang="0">
                <a:pos x="connsiteX1" y="connsiteY1"/>
              </a:cxn>
              <a:cxn ang="0">
                <a:pos x="connsiteX2" y="connsiteY2"/>
              </a:cxn>
              <a:cxn ang="0">
                <a:pos x="connsiteX3" y="connsiteY3"/>
              </a:cxn>
            </a:cxnLst>
            <a:rect l="l" t="t" r="r" b="b"/>
            <a:pathLst>
              <a:path w="4870782" h="1203734">
                <a:moveTo>
                  <a:pt x="0" y="0"/>
                </a:moveTo>
                <a:lnTo>
                  <a:pt x="4870782" y="0"/>
                </a:lnTo>
                <a:lnTo>
                  <a:pt x="4870782" y="1203734"/>
                </a:lnTo>
                <a:lnTo>
                  <a:pt x="0" y="12037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9" name="Picture Placeholder 18"/>
          <p:cNvSpPr>
            <a:spLocks noGrp="1"/>
          </p:cNvSpPr>
          <p:nvPr>
            <p:ph type="pic" sz="quarter" idx="35" hasCustomPrompt="1"/>
          </p:nvPr>
        </p:nvSpPr>
        <p:spPr>
          <a:xfrm>
            <a:off x="7004383" y="3028950"/>
            <a:ext cx="1744980" cy="1737134"/>
          </a:xfrm>
          <a:custGeom>
            <a:avLst/>
            <a:gdLst>
              <a:gd name="connsiteX0" fmla="*/ 0 w 1744980"/>
              <a:gd name="connsiteY0" fmla="*/ 0 h 1737134"/>
              <a:gd name="connsiteX1" fmla="*/ 1744980 w 1744980"/>
              <a:gd name="connsiteY1" fmla="*/ 0 h 1737134"/>
              <a:gd name="connsiteX2" fmla="*/ 1744980 w 1744980"/>
              <a:gd name="connsiteY2" fmla="*/ 868567 h 1737134"/>
              <a:gd name="connsiteX3" fmla="*/ 1744980 w 1744980"/>
              <a:gd name="connsiteY3" fmla="*/ 1737134 h 1737134"/>
              <a:gd name="connsiteX4" fmla="*/ 0 w 1744980"/>
              <a:gd name="connsiteY4" fmla="*/ 1737134 h 1737134"/>
              <a:gd name="connsiteX5" fmla="*/ 0 w 1744980"/>
              <a:gd name="connsiteY5" fmla="*/ 868567 h 173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980" h="1737134">
                <a:moveTo>
                  <a:pt x="0" y="0"/>
                </a:moveTo>
                <a:lnTo>
                  <a:pt x="1744980" y="0"/>
                </a:lnTo>
                <a:lnTo>
                  <a:pt x="1744980" y="868567"/>
                </a:lnTo>
                <a:lnTo>
                  <a:pt x="1744980" y="1737134"/>
                </a:lnTo>
                <a:lnTo>
                  <a:pt x="0" y="1737134"/>
                </a:lnTo>
                <a:lnTo>
                  <a:pt x="0" y="86856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6" hasCustomPrompt="1"/>
          </p:nvPr>
        </p:nvSpPr>
        <p:spPr>
          <a:xfrm>
            <a:off x="6096000" y="1516380"/>
            <a:ext cx="2653362" cy="1436369"/>
          </a:xfrm>
          <a:custGeom>
            <a:avLst/>
            <a:gdLst>
              <a:gd name="connsiteX0" fmla="*/ 0 w 2653362"/>
              <a:gd name="connsiteY0" fmla="*/ 0 h 1436369"/>
              <a:gd name="connsiteX1" fmla="*/ 2653362 w 2653362"/>
              <a:gd name="connsiteY1" fmla="*/ 0 h 1436369"/>
              <a:gd name="connsiteX2" fmla="*/ 2653362 w 2653362"/>
              <a:gd name="connsiteY2" fmla="*/ 1436369 h 1436369"/>
              <a:gd name="connsiteX3" fmla="*/ 0 w 2653362"/>
              <a:gd name="connsiteY3" fmla="*/ 1436369 h 1436369"/>
            </a:gdLst>
            <a:ahLst/>
            <a:cxnLst>
              <a:cxn ang="0">
                <a:pos x="connsiteX0" y="connsiteY0"/>
              </a:cxn>
              <a:cxn ang="0">
                <a:pos x="connsiteX1" y="connsiteY1"/>
              </a:cxn>
              <a:cxn ang="0">
                <a:pos x="connsiteX2" y="connsiteY2"/>
              </a:cxn>
              <a:cxn ang="0">
                <a:pos x="connsiteX3" y="connsiteY3"/>
              </a:cxn>
            </a:cxnLst>
            <a:rect l="l" t="t" r="r" b="b"/>
            <a:pathLst>
              <a:path w="2653362" h="1436369">
                <a:moveTo>
                  <a:pt x="0" y="0"/>
                </a:moveTo>
                <a:lnTo>
                  <a:pt x="2653362" y="0"/>
                </a:lnTo>
                <a:lnTo>
                  <a:pt x="2653362" y="1436369"/>
                </a:lnTo>
                <a:lnTo>
                  <a:pt x="0" y="14363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98818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6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4" hasCustomPrompt="1"/>
          </p:nvPr>
        </p:nvSpPr>
        <p:spPr>
          <a:xfrm>
            <a:off x="388620" y="1413284"/>
            <a:ext cx="1813560" cy="3352800"/>
          </a:xfrm>
          <a:custGeom>
            <a:avLst/>
            <a:gdLst>
              <a:gd name="connsiteX0" fmla="*/ 0 w 1813560"/>
              <a:gd name="connsiteY0" fmla="*/ 0 h 3352800"/>
              <a:gd name="connsiteX1" fmla="*/ 1813560 w 1813560"/>
              <a:gd name="connsiteY1" fmla="*/ 0 h 3352800"/>
              <a:gd name="connsiteX2" fmla="*/ 1813560 w 1813560"/>
              <a:gd name="connsiteY2" fmla="*/ 1676400 h 3352800"/>
              <a:gd name="connsiteX3" fmla="*/ 1813560 w 1813560"/>
              <a:gd name="connsiteY3" fmla="*/ 3352800 h 3352800"/>
              <a:gd name="connsiteX4" fmla="*/ 0 w 1813560"/>
              <a:gd name="connsiteY4" fmla="*/ 3352800 h 3352800"/>
              <a:gd name="connsiteX5" fmla="*/ 0 w 1813560"/>
              <a:gd name="connsiteY5" fmla="*/ 1676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560" h="3352800">
                <a:moveTo>
                  <a:pt x="0" y="0"/>
                </a:moveTo>
                <a:lnTo>
                  <a:pt x="1813560" y="0"/>
                </a:lnTo>
                <a:lnTo>
                  <a:pt x="1813560" y="1676400"/>
                </a:lnTo>
                <a:lnTo>
                  <a:pt x="1813560" y="3352800"/>
                </a:lnTo>
                <a:lnTo>
                  <a:pt x="0" y="3352800"/>
                </a:lnTo>
                <a:lnTo>
                  <a:pt x="0" y="1676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5" hasCustomPrompt="1"/>
          </p:nvPr>
        </p:nvSpPr>
        <p:spPr>
          <a:xfrm>
            <a:off x="2240280" y="1413284"/>
            <a:ext cx="1836420" cy="3352800"/>
          </a:xfrm>
          <a:custGeom>
            <a:avLst/>
            <a:gdLst>
              <a:gd name="connsiteX0" fmla="*/ 0 w 1836420"/>
              <a:gd name="connsiteY0" fmla="*/ 0 h 3352800"/>
              <a:gd name="connsiteX1" fmla="*/ 1836420 w 1836420"/>
              <a:gd name="connsiteY1" fmla="*/ 0 h 3352800"/>
              <a:gd name="connsiteX2" fmla="*/ 1836420 w 1836420"/>
              <a:gd name="connsiteY2" fmla="*/ 1676400 h 3352800"/>
              <a:gd name="connsiteX3" fmla="*/ 1836420 w 1836420"/>
              <a:gd name="connsiteY3" fmla="*/ 3352800 h 3352800"/>
              <a:gd name="connsiteX4" fmla="*/ 0 w 1836420"/>
              <a:gd name="connsiteY4" fmla="*/ 3352800 h 3352800"/>
              <a:gd name="connsiteX5" fmla="*/ 0 w 1836420"/>
              <a:gd name="connsiteY5" fmla="*/ 1676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420" h="3352800">
                <a:moveTo>
                  <a:pt x="0" y="0"/>
                </a:moveTo>
                <a:lnTo>
                  <a:pt x="1836420" y="0"/>
                </a:lnTo>
                <a:lnTo>
                  <a:pt x="1836420" y="1676400"/>
                </a:lnTo>
                <a:lnTo>
                  <a:pt x="1836420" y="3352800"/>
                </a:lnTo>
                <a:lnTo>
                  <a:pt x="0" y="3352800"/>
                </a:lnTo>
                <a:lnTo>
                  <a:pt x="0" y="1676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6" hasCustomPrompt="1"/>
          </p:nvPr>
        </p:nvSpPr>
        <p:spPr>
          <a:xfrm>
            <a:off x="4114800" y="2811781"/>
            <a:ext cx="4634562" cy="1420903"/>
          </a:xfrm>
          <a:custGeom>
            <a:avLst/>
            <a:gdLst>
              <a:gd name="connsiteX0" fmla="*/ 0 w 4634562"/>
              <a:gd name="connsiteY0" fmla="*/ 0 h 1420903"/>
              <a:gd name="connsiteX1" fmla="*/ 4634562 w 4634562"/>
              <a:gd name="connsiteY1" fmla="*/ 0 h 1420903"/>
              <a:gd name="connsiteX2" fmla="*/ 4634562 w 4634562"/>
              <a:gd name="connsiteY2" fmla="*/ 1420903 h 1420903"/>
              <a:gd name="connsiteX3" fmla="*/ 0 w 4634562"/>
              <a:gd name="connsiteY3" fmla="*/ 1420903 h 1420903"/>
            </a:gdLst>
            <a:ahLst/>
            <a:cxnLst>
              <a:cxn ang="0">
                <a:pos x="connsiteX0" y="connsiteY0"/>
              </a:cxn>
              <a:cxn ang="0">
                <a:pos x="connsiteX1" y="connsiteY1"/>
              </a:cxn>
              <a:cxn ang="0">
                <a:pos x="connsiteX2" y="connsiteY2"/>
              </a:cxn>
              <a:cxn ang="0">
                <a:pos x="connsiteX3" y="connsiteY3"/>
              </a:cxn>
            </a:cxnLst>
            <a:rect l="l" t="t" r="r" b="b"/>
            <a:pathLst>
              <a:path w="4634562" h="1420903">
                <a:moveTo>
                  <a:pt x="0" y="0"/>
                </a:moveTo>
                <a:lnTo>
                  <a:pt x="4634562" y="0"/>
                </a:lnTo>
                <a:lnTo>
                  <a:pt x="4634562" y="1420903"/>
                </a:lnTo>
                <a:lnTo>
                  <a:pt x="0" y="142090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0387513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2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3" hasCustomPrompt="1"/>
          </p:nvPr>
        </p:nvSpPr>
        <p:spPr>
          <a:xfrm>
            <a:off x="838200" y="1413284"/>
            <a:ext cx="1828800" cy="2377666"/>
          </a:xfrm>
          <a:custGeom>
            <a:avLst/>
            <a:gdLst>
              <a:gd name="connsiteX0" fmla="*/ 0 w 1828800"/>
              <a:gd name="connsiteY0" fmla="*/ 0 h 2377666"/>
              <a:gd name="connsiteX1" fmla="*/ 1828800 w 1828800"/>
              <a:gd name="connsiteY1" fmla="*/ 0 h 2377666"/>
              <a:gd name="connsiteX2" fmla="*/ 1828800 w 1828800"/>
              <a:gd name="connsiteY2" fmla="*/ 1188833 h 2377666"/>
              <a:gd name="connsiteX3" fmla="*/ 1828800 w 1828800"/>
              <a:gd name="connsiteY3" fmla="*/ 2377666 h 2377666"/>
              <a:gd name="connsiteX4" fmla="*/ 0 w 1828800"/>
              <a:gd name="connsiteY4" fmla="*/ 2377666 h 2377666"/>
              <a:gd name="connsiteX5" fmla="*/ 0 w 1828800"/>
              <a:gd name="connsiteY5" fmla="*/ 1188833 h 2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2377666">
                <a:moveTo>
                  <a:pt x="0" y="0"/>
                </a:moveTo>
                <a:lnTo>
                  <a:pt x="1828800" y="0"/>
                </a:lnTo>
                <a:lnTo>
                  <a:pt x="1828800" y="1188833"/>
                </a:lnTo>
                <a:lnTo>
                  <a:pt x="1828800" y="2377666"/>
                </a:lnTo>
                <a:lnTo>
                  <a:pt x="0" y="2377666"/>
                </a:lnTo>
                <a:lnTo>
                  <a:pt x="0" y="1188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4" hasCustomPrompt="1"/>
          </p:nvPr>
        </p:nvSpPr>
        <p:spPr>
          <a:xfrm>
            <a:off x="3879382" y="1413284"/>
            <a:ext cx="1828800" cy="2377666"/>
          </a:xfrm>
          <a:custGeom>
            <a:avLst/>
            <a:gdLst>
              <a:gd name="connsiteX0" fmla="*/ 0 w 1828800"/>
              <a:gd name="connsiteY0" fmla="*/ 0 h 2377666"/>
              <a:gd name="connsiteX1" fmla="*/ 1828800 w 1828800"/>
              <a:gd name="connsiteY1" fmla="*/ 0 h 2377666"/>
              <a:gd name="connsiteX2" fmla="*/ 1828800 w 1828800"/>
              <a:gd name="connsiteY2" fmla="*/ 1188833 h 2377666"/>
              <a:gd name="connsiteX3" fmla="*/ 1828800 w 1828800"/>
              <a:gd name="connsiteY3" fmla="*/ 2377666 h 2377666"/>
              <a:gd name="connsiteX4" fmla="*/ 0 w 1828800"/>
              <a:gd name="connsiteY4" fmla="*/ 2377666 h 2377666"/>
              <a:gd name="connsiteX5" fmla="*/ 0 w 1828800"/>
              <a:gd name="connsiteY5" fmla="*/ 1188833 h 2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2377666">
                <a:moveTo>
                  <a:pt x="0" y="0"/>
                </a:moveTo>
                <a:lnTo>
                  <a:pt x="1828800" y="0"/>
                </a:lnTo>
                <a:lnTo>
                  <a:pt x="1828800" y="1188833"/>
                </a:lnTo>
                <a:lnTo>
                  <a:pt x="1828800" y="2377666"/>
                </a:lnTo>
                <a:lnTo>
                  <a:pt x="0" y="2377666"/>
                </a:lnTo>
                <a:lnTo>
                  <a:pt x="0" y="1188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5" hasCustomPrompt="1"/>
          </p:nvPr>
        </p:nvSpPr>
        <p:spPr>
          <a:xfrm>
            <a:off x="6920563" y="1413284"/>
            <a:ext cx="1828800" cy="2377666"/>
          </a:xfrm>
          <a:custGeom>
            <a:avLst/>
            <a:gdLst>
              <a:gd name="connsiteX0" fmla="*/ 0 w 1828800"/>
              <a:gd name="connsiteY0" fmla="*/ 0 h 2377666"/>
              <a:gd name="connsiteX1" fmla="*/ 1828800 w 1828800"/>
              <a:gd name="connsiteY1" fmla="*/ 0 h 2377666"/>
              <a:gd name="connsiteX2" fmla="*/ 1828800 w 1828800"/>
              <a:gd name="connsiteY2" fmla="*/ 1188833 h 2377666"/>
              <a:gd name="connsiteX3" fmla="*/ 1828800 w 1828800"/>
              <a:gd name="connsiteY3" fmla="*/ 2377666 h 2377666"/>
              <a:gd name="connsiteX4" fmla="*/ 0 w 1828800"/>
              <a:gd name="connsiteY4" fmla="*/ 2377666 h 2377666"/>
              <a:gd name="connsiteX5" fmla="*/ 0 w 1828800"/>
              <a:gd name="connsiteY5" fmla="*/ 1188833 h 2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2377666">
                <a:moveTo>
                  <a:pt x="0" y="0"/>
                </a:moveTo>
                <a:lnTo>
                  <a:pt x="1828800" y="0"/>
                </a:lnTo>
                <a:lnTo>
                  <a:pt x="1828800" y="1188833"/>
                </a:lnTo>
                <a:lnTo>
                  <a:pt x="1828800" y="2377666"/>
                </a:lnTo>
                <a:lnTo>
                  <a:pt x="0" y="2377666"/>
                </a:lnTo>
                <a:lnTo>
                  <a:pt x="0" y="1188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2293045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mockup05">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3" hasCustomPrompt="1"/>
          </p:nvPr>
        </p:nvSpPr>
        <p:spPr>
          <a:xfrm>
            <a:off x="-132006" y="1565696"/>
            <a:ext cx="3893831" cy="2402158"/>
          </a:xfrm>
          <a:custGeom>
            <a:avLst/>
            <a:gdLst>
              <a:gd name="connsiteX0" fmla="*/ 0 w 3893831"/>
              <a:gd name="connsiteY0" fmla="*/ 0 h 2402158"/>
              <a:gd name="connsiteX1" fmla="*/ 3893831 w 3893831"/>
              <a:gd name="connsiteY1" fmla="*/ 0 h 2402158"/>
              <a:gd name="connsiteX2" fmla="*/ 3893831 w 3893831"/>
              <a:gd name="connsiteY2" fmla="*/ 2402158 h 2402158"/>
              <a:gd name="connsiteX3" fmla="*/ 0 w 3893831"/>
              <a:gd name="connsiteY3" fmla="*/ 2402158 h 2402158"/>
            </a:gdLst>
            <a:ahLst/>
            <a:cxnLst>
              <a:cxn ang="0">
                <a:pos x="connsiteX0" y="connsiteY0"/>
              </a:cxn>
              <a:cxn ang="0">
                <a:pos x="connsiteX1" y="connsiteY1"/>
              </a:cxn>
              <a:cxn ang="0">
                <a:pos x="connsiteX2" y="connsiteY2"/>
              </a:cxn>
              <a:cxn ang="0">
                <a:pos x="connsiteX3" y="connsiteY3"/>
              </a:cxn>
            </a:cxnLst>
            <a:rect l="l" t="t" r="r" b="b"/>
            <a:pathLst>
              <a:path w="3893831" h="2402158">
                <a:moveTo>
                  <a:pt x="0" y="0"/>
                </a:moveTo>
                <a:lnTo>
                  <a:pt x="3893831" y="0"/>
                </a:lnTo>
                <a:lnTo>
                  <a:pt x="3893831" y="2402158"/>
                </a:lnTo>
                <a:lnTo>
                  <a:pt x="0" y="240215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3377938" y="3020512"/>
            <a:ext cx="931204" cy="1529354"/>
          </a:xfrm>
          <a:custGeom>
            <a:avLst/>
            <a:gdLst>
              <a:gd name="connsiteX0" fmla="*/ 931204 w 931204"/>
              <a:gd name="connsiteY0" fmla="*/ 0 h 1529354"/>
              <a:gd name="connsiteX1" fmla="*/ 931204 w 931204"/>
              <a:gd name="connsiteY1" fmla="*/ 1529354 h 1529354"/>
              <a:gd name="connsiteX2" fmla="*/ 0 w 931204"/>
              <a:gd name="connsiteY2" fmla="*/ 1529354 h 1529354"/>
              <a:gd name="connsiteX3" fmla="*/ 0 w 931204"/>
              <a:gd name="connsiteY3" fmla="*/ 1493 h 1529354"/>
            </a:gdLst>
            <a:ahLst/>
            <a:cxnLst>
              <a:cxn ang="0">
                <a:pos x="connsiteX0" y="connsiteY0"/>
              </a:cxn>
              <a:cxn ang="0">
                <a:pos x="connsiteX1" y="connsiteY1"/>
              </a:cxn>
              <a:cxn ang="0">
                <a:pos x="connsiteX2" y="connsiteY2"/>
              </a:cxn>
              <a:cxn ang="0">
                <a:pos x="connsiteX3" y="connsiteY3"/>
              </a:cxn>
            </a:cxnLst>
            <a:rect l="l" t="t" r="r" b="b"/>
            <a:pathLst>
              <a:path w="931204" h="1529354">
                <a:moveTo>
                  <a:pt x="931204" y="0"/>
                </a:moveTo>
                <a:lnTo>
                  <a:pt x="931204" y="1529354"/>
                </a:lnTo>
                <a:lnTo>
                  <a:pt x="0" y="1529354"/>
                </a:lnTo>
                <a:lnTo>
                  <a:pt x="0" y="149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95568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0"/>
            <a:ext cx="9144000" cy="3181350"/>
          </a:xfrm>
          <a:custGeom>
            <a:avLst/>
            <a:gdLst>
              <a:gd name="connsiteX0" fmla="*/ 0 w 9144000"/>
              <a:gd name="connsiteY0" fmla="*/ 0 h 3181350"/>
              <a:gd name="connsiteX1" fmla="*/ 9144000 w 9144000"/>
              <a:gd name="connsiteY1" fmla="*/ 0 h 3181350"/>
              <a:gd name="connsiteX2" fmla="*/ 9144000 w 9144000"/>
              <a:gd name="connsiteY2" fmla="*/ 1728718 h 3181350"/>
              <a:gd name="connsiteX3" fmla="*/ 0 w 9144000"/>
              <a:gd name="connsiteY3" fmla="*/ 3181350 h 3181350"/>
              <a:gd name="connsiteX4" fmla="*/ 0 w 9144000"/>
              <a:gd name="connsiteY4" fmla="*/ 1728718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81350">
                <a:moveTo>
                  <a:pt x="0" y="0"/>
                </a:moveTo>
                <a:lnTo>
                  <a:pt x="9144000" y="0"/>
                </a:lnTo>
                <a:lnTo>
                  <a:pt x="9144000" y="1728718"/>
                </a:lnTo>
                <a:lnTo>
                  <a:pt x="0" y="3181350"/>
                </a:lnTo>
                <a:lnTo>
                  <a:pt x="0" y="17287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00759539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image" Target="../media/image1.emf"/><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Inhaltsplatzhalter 4">
            <a:extLst>
              <a:ext uri="{FF2B5EF4-FFF2-40B4-BE49-F238E27FC236}">
                <a16:creationId xmlns:a16="http://schemas.microsoft.com/office/drawing/2014/main" id="{3177BF0D-8D64-E946-92BD-4C617F8226F5}"/>
              </a:ext>
            </a:extLst>
          </p:cNvPr>
          <p:cNvSpPr txBox="1">
            <a:spLocks/>
          </p:cNvSpPr>
          <p:nvPr userDrawn="1"/>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pic>
        <p:nvPicPr>
          <p:cNvPr id="5" name="Picture 4">
            <a:extLst>
              <a:ext uri="{FF2B5EF4-FFF2-40B4-BE49-F238E27FC236}">
                <a16:creationId xmlns:a16="http://schemas.microsoft.com/office/drawing/2014/main" id="{FDC6FB61-5080-B343-8F90-9D3672D9B576}"/>
              </a:ext>
            </a:extLst>
          </p:cNvPr>
          <p:cNvPicPr>
            <a:picLocks noChangeAspect="1"/>
          </p:cNvPicPr>
          <p:nvPr userDrawn="1"/>
        </p:nvPicPr>
        <p:blipFill>
          <a:blip r:embed="rId90">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6" name="Picture 5">
            <a:extLst>
              <a:ext uri="{FF2B5EF4-FFF2-40B4-BE49-F238E27FC236}">
                <a16:creationId xmlns:a16="http://schemas.microsoft.com/office/drawing/2014/main" id="{40711FD4-A3F1-B446-99E3-F24928C6AB5A}"/>
              </a:ext>
            </a:extLst>
          </p:cNvPr>
          <p:cNvPicPr>
            <a:picLocks noChangeAspect="1"/>
          </p:cNvPicPr>
          <p:nvPr userDrawn="1"/>
        </p:nvPicPr>
        <p:blipFill>
          <a:blip r:embed="rId91"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spTree>
  </p:cSld>
  <p:clrMap bg1="lt1" tx1="dk1" bg2="lt2" tx2="dk2" accent1="accent1" accent2="accent2" accent3="accent3" accent4="accent4" accent5="accent5" accent6="accent6" hlink="hlink" folHlink="folHlink"/>
  <p:sldLayoutIdLst>
    <p:sldLayoutId id="2147483952" r:id="rId1"/>
    <p:sldLayoutId id="2147484042" r:id="rId2"/>
    <p:sldLayoutId id="2147484030" r:id="rId3"/>
    <p:sldLayoutId id="2147483899" r:id="rId4"/>
    <p:sldLayoutId id="2147484049" r:id="rId5"/>
    <p:sldLayoutId id="2147484061" r:id="rId6"/>
    <p:sldLayoutId id="2147483883" r:id="rId7"/>
    <p:sldLayoutId id="2147483860" r:id="rId8"/>
    <p:sldLayoutId id="2147483888" r:id="rId9"/>
    <p:sldLayoutId id="2147483887" r:id="rId10"/>
    <p:sldLayoutId id="2147483926" r:id="rId11"/>
    <p:sldLayoutId id="2147483892" r:id="rId12"/>
    <p:sldLayoutId id="2147483894" r:id="rId13"/>
    <p:sldLayoutId id="2147483929" r:id="rId14"/>
    <p:sldLayoutId id="2147483893" r:id="rId15"/>
    <p:sldLayoutId id="2147483904" r:id="rId16"/>
    <p:sldLayoutId id="2147483917" r:id="rId17"/>
    <p:sldLayoutId id="2147483900" r:id="rId18"/>
    <p:sldLayoutId id="2147483924" r:id="rId19"/>
    <p:sldLayoutId id="2147483905" r:id="rId20"/>
    <p:sldLayoutId id="2147483906" r:id="rId21"/>
    <p:sldLayoutId id="2147483889" r:id="rId22"/>
    <p:sldLayoutId id="2147483925" r:id="rId23"/>
    <p:sldLayoutId id="2147484050" r:id="rId24"/>
    <p:sldLayoutId id="2147484051" r:id="rId25"/>
    <p:sldLayoutId id="2147484062" r:id="rId26"/>
    <p:sldLayoutId id="2147483901" r:id="rId27"/>
    <p:sldLayoutId id="2147483927" r:id="rId28"/>
    <p:sldLayoutId id="2147484029" r:id="rId29"/>
    <p:sldLayoutId id="2147483909" r:id="rId30"/>
    <p:sldLayoutId id="2147483928" r:id="rId31"/>
    <p:sldLayoutId id="2147483910" r:id="rId32"/>
    <p:sldLayoutId id="2147483947" r:id="rId33"/>
    <p:sldLayoutId id="2147483949" r:id="rId34"/>
    <p:sldLayoutId id="2147483950" r:id="rId35"/>
    <p:sldLayoutId id="2147483911" r:id="rId36"/>
    <p:sldLayoutId id="2147483922" r:id="rId37"/>
    <p:sldLayoutId id="2147483923" r:id="rId38"/>
    <p:sldLayoutId id="2147483930" r:id="rId39"/>
    <p:sldLayoutId id="2147483931" r:id="rId40"/>
    <p:sldLayoutId id="2147483934" r:id="rId41"/>
    <p:sldLayoutId id="2147483937" r:id="rId42"/>
    <p:sldLayoutId id="2147483940" r:id="rId43"/>
    <p:sldLayoutId id="2147483942" r:id="rId44"/>
    <p:sldLayoutId id="2147483943" r:id="rId45"/>
    <p:sldLayoutId id="2147483944" r:id="rId46"/>
    <p:sldLayoutId id="2147483945" r:id="rId47"/>
    <p:sldLayoutId id="2147484056" r:id="rId48"/>
    <p:sldLayoutId id="2147484057" r:id="rId49"/>
    <p:sldLayoutId id="2147483946" r:id="rId50"/>
    <p:sldLayoutId id="2147484044" r:id="rId51"/>
    <p:sldLayoutId id="2147483948" r:id="rId52"/>
    <p:sldLayoutId id="2147483953" r:id="rId53"/>
    <p:sldLayoutId id="2147483955" r:id="rId54"/>
    <p:sldLayoutId id="2147483964" r:id="rId55"/>
    <p:sldLayoutId id="2147483956" r:id="rId56"/>
    <p:sldLayoutId id="2147483957" r:id="rId57"/>
    <p:sldLayoutId id="2147483958" r:id="rId58"/>
    <p:sldLayoutId id="2147483960" r:id="rId59"/>
    <p:sldLayoutId id="2147483959" r:id="rId60"/>
    <p:sldLayoutId id="2147483961" r:id="rId61"/>
    <p:sldLayoutId id="2147483962" r:id="rId62"/>
    <p:sldLayoutId id="2147483965" r:id="rId63"/>
    <p:sldLayoutId id="2147484040" r:id="rId64"/>
    <p:sldLayoutId id="2147483966" r:id="rId65"/>
    <p:sldLayoutId id="2147484041" r:id="rId66"/>
    <p:sldLayoutId id="2147483967" r:id="rId67"/>
    <p:sldLayoutId id="2147483968" r:id="rId68"/>
    <p:sldLayoutId id="2147484016" r:id="rId69"/>
    <p:sldLayoutId id="2147483969" r:id="rId70"/>
    <p:sldLayoutId id="2147483970" r:id="rId71"/>
    <p:sldLayoutId id="2147483973" r:id="rId72"/>
    <p:sldLayoutId id="2147484017" r:id="rId73"/>
    <p:sldLayoutId id="2147484018" r:id="rId74"/>
    <p:sldLayoutId id="2147484037" r:id="rId75"/>
    <p:sldLayoutId id="2147484038" r:id="rId76"/>
    <p:sldLayoutId id="2147484019" r:id="rId77"/>
    <p:sldLayoutId id="2147484020" r:id="rId78"/>
    <p:sldLayoutId id="2147484032" r:id="rId79"/>
    <p:sldLayoutId id="2147484033" r:id="rId80"/>
    <p:sldLayoutId id="2147484021" r:id="rId81"/>
    <p:sldLayoutId id="2147484022" r:id="rId82"/>
    <p:sldLayoutId id="2147484034" r:id="rId83"/>
    <p:sldLayoutId id="2147484024" r:id="rId84"/>
    <p:sldLayoutId id="2147484025" r:id="rId85"/>
    <p:sldLayoutId id="2147484031" r:id="rId86"/>
    <p:sldLayoutId id="2147484039" r:id="rId87"/>
    <p:sldLayoutId id="2147484058" r:id="rId8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5.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75.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75.xml"/><Relationship Id="rId5" Type="http://schemas.openxmlformats.org/officeDocument/2006/relationships/image" Target="../media/image12.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5.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75.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75.xml"/><Relationship Id="rId5" Type="http://schemas.openxmlformats.org/officeDocument/2006/relationships/image" Target="../media/image13.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75.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75.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75.xml"/><Relationship Id="rId5" Type="http://schemas.openxmlformats.org/officeDocument/2006/relationships/image" Target="../media/image14.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75.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75.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75.xml"/><Relationship Id="rId5" Type="http://schemas.openxmlformats.org/officeDocument/2006/relationships/image" Target="../media/image15.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5.xml"/><Relationship Id="rId5" Type="http://schemas.openxmlformats.org/officeDocument/2006/relationships/image" Target="../media/image2.emf"/><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5.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5.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5.xml"/><Relationship Id="rId5" Type="http://schemas.openxmlformats.org/officeDocument/2006/relationships/image" Target="../media/image10.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5.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5.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5.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EAF1B1E5-E4E7-DF40-B9C4-1AFD1FD58FA4}"/>
              </a:ext>
              <a:ext uri="{C183D7F6-B498-43B3-948B-1728B52AA6E4}">
                <adec:decorative xmlns:adec="http://schemas.microsoft.com/office/drawing/2017/decorative" val="0"/>
              </a:ext>
            </a:extLst>
          </p:cNvPr>
          <p:cNvPicPr>
            <a:picLocks noGrp="1" noChangeAspect="1"/>
          </p:cNvPicPr>
          <p:nvPr>
            <p:ph type="pic" sz="quarter" idx="32"/>
          </p:nvPr>
        </p:nvPicPr>
        <p:blipFill>
          <a:blip r:embed="rId3" cstate="screen">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a:ext>
            </a:extLst>
          </a:blip>
          <a:srcRect/>
          <a:stretch>
            <a:fillRect/>
          </a:stretch>
        </p:blipFill>
        <p:spPr>
          <a:xfrm>
            <a:off x="393226" y="345714"/>
            <a:ext cx="8357549" cy="3728861"/>
          </a:xfrm>
          <a:effectLst/>
        </p:spPr>
      </p:pic>
      <p:sp>
        <p:nvSpPr>
          <p:cNvPr id="4" name="Inhaltsplatzhalter 4"/>
          <p:cNvSpPr txBox="1">
            <a:spLocks/>
          </p:cNvSpPr>
          <p:nvPr/>
        </p:nvSpPr>
        <p:spPr>
          <a:xfrm>
            <a:off x="393225" y="2144549"/>
            <a:ext cx="8357549" cy="1930026"/>
          </a:xfrm>
          <a:prstGeom prst="rect">
            <a:avLst/>
          </a:prstGeom>
          <a:gradFill>
            <a:gsLst>
              <a:gs pos="0">
                <a:schemeClr val="accent5">
                  <a:lumMod val="40000"/>
                  <a:lumOff val="60000"/>
                  <a:alpha val="0"/>
                </a:schemeClr>
              </a:gs>
              <a:gs pos="60000">
                <a:schemeClr val="accent5">
                  <a:lumMod val="60000"/>
                  <a:lumOff val="40000"/>
                </a:schemeClr>
              </a:gs>
              <a:gs pos="100000">
                <a:schemeClr val="accent5">
                  <a:lumMod val="75000"/>
                </a:schemeClr>
              </a:gs>
            </a:gsLst>
            <a:lin ang="5400000" scaled="1"/>
          </a:gradFill>
        </p:spPr>
        <p:txBody>
          <a:bodyPr wrap="square" lIns="0" tIns="864000" rIns="0" bIns="72000" anchor="b"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lnSpc>
                <a:spcPct val="100000"/>
              </a:lnSpc>
              <a:spcAft>
                <a:spcPts val="0"/>
              </a:spcAft>
              <a:buClr>
                <a:schemeClr val="dk1"/>
              </a:buClr>
              <a:buSzPts val="1100"/>
              <a:buNone/>
            </a:pPr>
            <a:r>
              <a:rPr lang="en-US" sz="3200" b="1" dirty="0">
                <a:ln w="10160">
                  <a:noFill/>
                  <a:prstDash val="solid"/>
                </a:ln>
                <a:solidFill>
                  <a:srgbClr val="FFFFFF"/>
                </a:solidFill>
                <a:latin typeface="Futura" panose="020B0602020204020303" pitchFamily="34" charset="-79"/>
                <a:ea typeface="Roboto Lt" panose="02000000000000000000" pitchFamily="2" charset="0"/>
                <a:cs typeface="Futura" panose="020B0602020204020303" pitchFamily="34" charset="-79"/>
                <a:sym typeface="Arial"/>
              </a:rPr>
              <a:t>Business in the North for </a:t>
            </a:r>
            <a:br>
              <a:rPr lang="en-US" sz="3200" b="1" dirty="0">
                <a:ln w="10160">
                  <a:noFill/>
                  <a:prstDash val="solid"/>
                </a:ln>
                <a:solidFill>
                  <a:srgbClr val="FFFFFF"/>
                </a:solidFill>
                <a:latin typeface="Futura" panose="020B0602020204020303" pitchFamily="34" charset="-79"/>
                <a:ea typeface="Roboto Lt" panose="02000000000000000000" pitchFamily="2" charset="0"/>
                <a:cs typeface="Futura" panose="020B0602020204020303" pitchFamily="34" charset="-79"/>
                <a:sym typeface="Arial"/>
              </a:rPr>
            </a:br>
            <a:r>
              <a:rPr lang="en-US" sz="3200" b="1" dirty="0">
                <a:ln w="10160">
                  <a:noFill/>
                  <a:prstDash val="solid"/>
                </a:ln>
                <a:solidFill>
                  <a:srgbClr val="FFFFFF"/>
                </a:solidFill>
                <a:latin typeface="Futura" panose="020B0602020204020303" pitchFamily="34" charset="-79"/>
                <a:ea typeface="Roboto Lt" panose="02000000000000000000" pitchFamily="2" charset="0"/>
                <a:cs typeface="Futura" panose="020B0602020204020303" pitchFamily="34" charset="-79"/>
                <a:sym typeface="Arial"/>
              </a:rPr>
              <a:t>Inuit Women Entrepreneurs </a:t>
            </a:r>
          </a:p>
        </p:txBody>
      </p:sp>
      <p:sp>
        <p:nvSpPr>
          <p:cNvPr id="10" name="Inhaltsplatzhalter 4">
            <a:extLst>
              <a:ext uri="{FF2B5EF4-FFF2-40B4-BE49-F238E27FC236}">
                <a16:creationId xmlns:a16="http://schemas.microsoft.com/office/drawing/2014/main" id="{1F342624-0203-D84D-B3FB-FBC778550835}"/>
              </a:ext>
            </a:extLst>
          </p:cNvPr>
          <p:cNvSpPr txBox="1">
            <a:spLocks/>
          </p:cNvSpPr>
          <p:nvPr/>
        </p:nvSpPr>
        <p:spPr>
          <a:xfrm>
            <a:off x="1160094" y="4184531"/>
            <a:ext cx="7010400" cy="2492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Aft>
                <a:spcPts val="0"/>
              </a:spcAft>
              <a:buClr>
                <a:schemeClr val="dk1"/>
              </a:buClr>
              <a:buSzPts val="1100"/>
              <a:buNone/>
            </a:pPr>
            <a:r>
              <a:rPr lang="en-US" sz="1800" i="1" dirty="0">
                <a:solidFill>
                  <a:schemeClr val="accent5"/>
                </a:solidFill>
                <a:latin typeface="Futura Medium" panose="020B0602020204020303" pitchFamily="34" charset="-79"/>
                <a:ea typeface="Roboto Lt" pitchFamily="2" charset="0"/>
                <a:cs typeface="Futura Medium" panose="020B0602020204020303" pitchFamily="34" charset="-79"/>
                <a:sym typeface="Arial"/>
              </a:rPr>
              <a:t>Inspiring Entrepreneurship for Stronger Inuit Communities</a:t>
            </a:r>
            <a:endParaRPr lang="en-US" sz="1800" i="1" dirty="0">
              <a:solidFill>
                <a:schemeClr val="accent5"/>
              </a:solidFill>
              <a:latin typeface="Futura Medium" panose="020B0602020204020303" pitchFamily="34" charset="-79"/>
              <a:ea typeface="Roboto Lt" pitchFamily="2" charset="0"/>
              <a:cs typeface="Futura Medium" panose="020B0602020204020303" pitchFamily="34" charset="-79"/>
            </a:endParaRPr>
          </a:p>
        </p:txBody>
      </p:sp>
      <p:sp>
        <p:nvSpPr>
          <p:cNvPr id="2" name="TextBox 1">
            <a:extLst>
              <a:ext uri="{FF2B5EF4-FFF2-40B4-BE49-F238E27FC236}">
                <a16:creationId xmlns:a16="http://schemas.microsoft.com/office/drawing/2014/main" id="{5C24BC16-262E-8342-8403-B2641C39C92C}"/>
              </a:ext>
            </a:extLst>
          </p:cNvPr>
          <p:cNvSpPr txBox="1"/>
          <p:nvPr/>
        </p:nvSpPr>
        <p:spPr>
          <a:xfrm>
            <a:off x="676507" y="5025483"/>
            <a:ext cx="184731"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6315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3">
                    <a:lumMod val="75000"/>
                  </a:schemeClr>
                </a:solidFill>
                <a:latin typeface="Futura" panose="020B0602020204020303" pitchFamily="34" charset="-79"/>
                <a:cs typeface="Futura" panose="020B0602020204020303" pitchFamily="34" charset="-79"/>
              </a:rPr>
              <a:t>NETWORKING</a:t>
            </a:r>
          </a:p>
        </p:txBody>
      </p:sp>
      <p:sp>
        <p:nvSpPr>
          <p:cNvPr id="8" name="TextBox 7"/>
          <p:cNvSpPr txBox="1"/>
          <p:nvPr/>
        </p:nvSpPr>
        <p:spPr>
          <a:xfrm>
            <a:off x="2285999" y="1615916"/>
            <a:ext cx="3797417" cy="2185214"/>
          </a:xfrm>
          <a:prstGeom prst="rect">
            <a:avLst/>
          </a:prstGeom>
          <a:noFill/>
          <a:ln>
            <a:noFill/>
          </a:ln>
        </p:spPr>
        <p:txBody>
          <a:bodyPr wrap="square" rtlCol="0" anchor="t">
            <a:spAutoFit/>
          </a:bodyPr>
          <a:lstStyle/>
          <a:p>
            <a:pPr>
              <a:spcBef>
                <a:spcPts val="1200"/>
              </a:spcBef>
            </a:pPr>
            <a:r>
              <a:rPr lang="en-US" sz="22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Unique challenges </a:t>
            </a: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to building your network in the North can include:</a:t>
            </a:r>
          </a:p>
          <a:p>
            <a:pPr marL="457200" lvl="0" indent="-368300">
              <a:spcBef>
                <a:spcPts val="1200"/>
              </a:spcBef>
              <a:buClr>
                <a:schemeClr val="accent3">
                  <a:lumMod val="75000"/>
                </a:schemeClr>
              </a:buClr>
              <a:buSzPct val="220000"/>
              <a:buFont typeface="Courier New" panose="02070309020205020404" pitchFamily="49" charset="0"/>
              <a:buChar char="o"/>
            </a:pPr>
            <a:r>
              <a:rPr lang="en-US" sz="1200" dirty="0"/>
              <a:t>High costs of travel to network</a:t>
            </a:r>
          </a:p>
          <a:p>
            <a:pPr marL="457200" lvl="0" indent="-368300">
              <a:spcBef>
                <a:spcPts val="1200"/>
              </a:spcBef>
              <a:buClr>
                <a:schemeClr val="accent3">
                  <a:lumMod val="75000"/>
                </a:schemeClr>
              </a:buClr>
              <a:buSzPct val="220000"/>
              <a:buFont typeface="Courier New" panose="02070309020205020404" pitchFamily="49" charset="0"/>
              <a:buChar char="o"/>
            </a:pPr>
            <a:r>
              <a:rPr lang="en-US" sz="1200" dirty="0"/>
              <a:t>Lack of infrastructure makes connecting hard</a:t>
            </a:r>
          </a:p>
          <a:p>
            <a:pPr marL="457200" lvl="0" indent="-368300">
              <a:spcBef>
                <a:spcPts val="1200"/>
              </a:spcBef>
              <a:buClr>
                <a:schemeClr val="accent3">
                  <a:lumMod val="75000"/>
                </a:schemeClr>
              </a:buClr>
              <a:buSzPct val="220000"/>
              <a:buFont typeface="Courier New" panose="02070309020205020404" pitchFamily="49" charset="0"/>
              <a:buChar char="o"/>
            </a:pPr>
            <a:r>
              <a:rPr lang="en-US" sz="1200" dirty="0"/>
              <a:t>Talking about your business without seeming like bragging</a:t>
            </a:r>
          </a:p>
          <a:p>
            <a:pPr marL="457200" lvl="0" indent="-368300">
              <a:spcBef>
                <a:spcPts val="1200"/>
              </a:spcBef>
              <a:buClr>
                <a:schemeClr val="accent3">
                  <a:lumMod val="75000"/>
                </a:schemeClr>
              </a:buClr>
              <a:buSzPct val="220000"/>
              <a:buFont typeface="Courier New" panose="02070309020205020404" pitchFamily="49" charset="0"/>
              <a:buChar char="o"/>
            </a:pPr>
            <a:r>
              <a:rPr lang="en-US" sz="1200" dirty="0"/>
              <a:t>Lack of support from peers or family</a:t>
            </a:r>
          </a:p>
        </p:txBody>
      </p:sp>
      <p:sp>
        <p:nvSpPr>
          <p:cNvPr id="13" name="Chevron 12"/>
          <p:cNvSpPr/>
          <p:nvPr/>
        </p:nvSpPr>
        <p:spPr>
          <a:xfrm>
            <a:off x="7699269" y="1200152"/>
            <a:ext cx="1050094" cy="3352800"/>
          </a:xfrm>
          <a:prstGeom prst="chevron">
            <a:avLst>
              <a:gd name="adj" fmla="val 9281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grpSp>
        <p:nvGrpSpPr>
          <p:cNvPr id="3" name="Group 2">
            <a:extLst>
              <a:ext uri="{FF2B5EF4-FFF2-40B4-BE49-F238E27FC236}">
                <a16:creationId xmlns:a16="http://schemas.microsoft.com/office/drawing/2014/main" id="{64B9F78C-AEFC-C94F-90FF-650AD5389B53}"/>
              </a:ext>
            </a:extLst>
          </p:cNvPr>
          <p:cNvGrpSpPr/>
          <p:nvPr/>
        </p:nvGrpSpPr>
        <p:grpSpPr>
          <a:xfrm>
            <a:off x="-237494" y="1200152"/>
            <a:ext cx="2349508" cy="3352800"/>
            <a:chOff x="-237494" y="1200152"/>
            <a:chExt cx="2349508" cy="3352800"/>
          </a:xfrm>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522510" y="2645720"/>
              <a:ext cx="2326792"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CHALLENGES</a:t>
              </a:r>
            </a:p>
          </p:txBody>
        </p:sp>
        <p:sp>
          <p:nvSpPr>
            <p:cNvPr id="2" name="Right Triangle 1">
              <a:extLst>
                <a:ext uri="{FF2B5EF4-FFF2-40B4-BE49-F238E27FC236}">
                  <a16:creationId xmlns:a16="http://schemas.microsoft.com/office/drawing/2014/main" id="{1839A6CA-D46C-B64C-BD2C-9553E318EE4B}"/>
                </a:ext>
              </a:extLst>
            </p:cNvPr>
            <p:cNvSpPr/>
            <p:nvPr/>
          </p:nvSpPr>
          <p:spPr>
            <a:xfrm rot="13500000">
              <a:off x="-247552"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DBAB445-BB2B-0E41-B462-BE89594BFBB3}"/>
              </a:ext>
            </a:extLst>
          </p:cNvPr>
          <p:cNvSpPr/>
          <p:nvPr/>
        </p:nvSpPr>
        <p:spPr>
          <a:xfrm>
            <a:off x="6324600" y="2033594"/>
            <a:ext cx="2057400" cy="1350819"/>
          </a:xfrm>
          <a:prstGeom prst="rect">
            <a:avLst/>
          </a:prstGeom>
        </p:spPr>
        <p:txBody>
          <a:bodyPr wrap="square">
            <a:spAutoFit/>
          </a:bodyPr>
          <a:lstStyle/>
          <a:p>
            <a:pPr lvl="0">
              <a:lnSpc>
                <a:spcPct val="115000"/>
              </a:lnSpc>
            </a:pPr>
            <a:r>
              <a:rPr lang="en-US" sz="1200" b="1" i="1" dirty="0">
                <a:solidFill>
                  <a:schemeClr val="accent3">
                    <a:lumMod val="40000"/>
                    <a:lumOff val="60000"/>
                  </a:schemeClr>
                </a:solidFill>
                <a:latin typeface="Futura" panose="020B0602020204020303" pitchFamily="34" charset="-79"/>
                <a:cs typeface="Futura" panose="020B0602020204020303" pitchFamily="34" charset="-79"/>
              </a:rPr>
              <a:t>It’s important to be encouraged, and encouraging. There are many successful Inuit women entrepreneurs — you can be one too!</a:t>
            </a:r>
          </a:p>
        </p:txBody>
      </p:sp>
    </p:spTree>
    <p:extLst>
      <p:ext uri="{BB962C8B-B14F-4D97-AF65-F5344CB8AC3E}">
        <p14:creationId xmlns:p14="http://schemas.microsoft.com/office/powerpoint/2010/main" val="2970420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3">
                    <a:lumMod val="75000"/>
                  </a:schemeClr>
                </a:solidFill>
                <a:latin typeface="Futura" panose="020B0602020204020303" pitchFamily="34" charset="-79"/>
                <a:cs typeface="Futura" panose="020B0602020204020303" pitchFamily="34" charset="-79"/>
              </a:rPr>
              <a:t>NETWORKING</a:t>
            </a:r>
          </a:p>
        </p:txBody>
      </p:sp>
      <p:sp>
        <p:nvSpPr>
          <p:cNvPr id="8" name="TextBox 7"/>
          <p:cNvSpPr txBox="1"/>
          <p:nvPr/>
        </p:nvSpPr>
        <p:spPr>
          <a:xfrm>
            <a:off x="2286000" y="1221124"/>
            <a:ext cx="3429000" cy="3077766"/>
          </a:xfrm>
          <a:prstGeom prst="rect">
            <a:avLst/>
          </a:prstGeom>
          <a:noFill/>
          <a:ln>
            <a:noFill/>
          </a:ln>
        </p:spPr>
        <p:txBody>
          <a:bodyPr wrap="square" rtlCol="0" anchor="t">
            <a:spAutoFit/>
          </a:bodyPr>
          <a:lstStyle/>
          <a:p>
            <a:pPr>
              <a:spcBef>
                <a:spcPts val="1200"/>
              </a:spcBef>
            </a:pP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Business is about building relationships </a:t>
            </a:r>
            <a:b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b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and allowing others to know </a:t>
            </a:r>
            <a:r>
              <a:rPr lang="en-US" sz="22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who you really are</a:t>
            </a: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 </a:t>
            </a:r>
          </a:p>
          <a:p>
            <a:pPr marL="457200" lvl="0" indent="-368300">
              <a:spcBef>
                <a:spcPts val="1200"/>
              </a:spcBef>
              <a:buClr>
                <a:schemeClr val="accent3">
                  <a:lumMod val="75000"/>
                </a:schemeClr>
              </a:buClr>
              <a:buSzPct val="220000"/>
              <a:buFont typeface="Courier New" panose="02070309020205020404" pitchFamily="49" charset="0"/>
              <a:buChar char="o"/>
            </a:pPr>
            <a:r>
              <a:rPr lang="en-US" sz="1200" dirty="0"/>
              <a:t>Connect with people in person, on video, online or phone so they can get to know you.</a:t>
            </a:r>
          </a:p>
          <a:p>
            <a:pPr marL="457200" lvl="0" indent="-368300">
              <a:spcBef>
                <a:spcPts val="1200"/>
              </a:spcBef>
              <a:buClr>
                <a:schemeClr val="accent3">
                  <a:lumMod val="75000"/>
                </a:schemeClr>
              </a:buClr>
              <a:buSzPct val="220000"/>
              <a:buFont typeface="Courier New" panose="02070309020205020404" pitchFamily="49" charset="0"/>
              <a:buChar char="o"/>
            </a:pPr>
            <a:r>
              <a:rPr lang="en-US" sz="1200" dirty="0"/>
              <a:t>Encourage other entrepreneurs and support them where you can. </a:t>
            </a:r>
          </a:p>
          <a:p>
            <a:pPr marL="457200" lvl="0" indent="-368300">
              <a:spcBef>
                <a:spcPts val="1200"/>
              </a:spcBef>
              <a:buClr>
                <a:schemeClr val="accent3">
                  <a:lumMod val="75000"/>
                </a:schemeClr>
              </a:buClr>
              <a:buSzPct val="220000"/>
              <a:buFont typeface="Courier New" panose="02070309020205020404" pitchFamily="49" charset="0"/>
              <a:buChar char="o"/>
            </a:pPr>
            <a:r>
              <a:rPr lang="en-US" sz="1200" dirty="0"/>
              <a:t>Join or start a networking group (online or other) to help each other.  </a:t>
            </a:r>
          </a:p>
          <a:p>
            <a:pPr marL="88900">
              <a:spcBef>
                <a:spcPts val="1200"/>
              </a:spcBef>
              <a:buClr>
                <a:srgbClr val="794A87"/>
              </a:buClr>
              <a:buSzPct val="220000"/>
            </a:pPr>
            <a:r>
              <a:rPr lang="en-US" sz="1200" dirty="0">
                <a:solidFill>
                  <a:schemeClr val="accent3">
                    <a:lumMod val="75000"/>
                  </a:schemeClr>
                </a:solidFill>
                <a:latin typeface="Roboto Medium" panose="02000000000000000000" pitchFamily="2" charset="0"/>
                <a:ea typeface="Roboto Medium" panose="02000000000000000000" pitchFamily="2" charset="0"/>
                <a:cs typeface="Roboto Medium" panose="02000000000000000000" pitchFamily="2" charset="0"/>
              </a:rPr>
              <a:t>Other solutions?</a:t>
            </a:r>
          </a:p>
        </p:txBody>
      </p:sp>
      <p:sp>
        <p:nvSpPr>
          <p:cNvPr id="13" name="Chevron 12"/>
          <p:cNvSpPr/>
          <p:nvPr/>
        </p:nvSpPr>
        <p:spPr>
          <a:xfrm>
            <a:off x="7699269" y="1200152"/>
            <a:ext cx="1050094" cy="3352800"/>
          </a:xfrm>
          <a:prstGeom prst="chevron">
            <a:avLst>
              <a:gd name="adj" fmla="val 9281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grpSp>
        <p:nvGrpSpPr>
          <p:cNvPr id="3" name="Group 2">
            <a:extLst>
              <a:ext uri="{FF2B5EF4-FFF2-40B4-BE49-F238E27FC236}">
                <a16:creationId xmlns:a16="http://schemas.microsoft.com/office/drawing/2014/main" id="{11ABF9B8-BD46-C849-B861-647A415BFDFE}"/>
              </a:ext>
            </a:extLst>
          </p:cNvPr>
          <p:cNvGrpSpPr/>
          <p:nvPr/>
        </p:nvGrpSpPr>
        <p:grpSpPr>
          <a:xfrm>
            <a:off x="-237494" y="1200152"/>
            <a:ext cx="2349508" cy="3352800"/>
            <a:chOff x="-237494" y="1200152"/>
            <a:chExt cx="2349508" cy="3352800"/>
          </a:xfrm>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418601" y="2645720"/>
              <a:ext cx="2118978"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SOLUTIONS</a:t>
              </a:r>
            </a:p>
          </p:txBody>
        </p:sp>
        <p:sp>
          <p:nvSpPr>
            <p:cNvPr id="2" name="Right Triangle 1">
              <a:extLst>
                <a:ext uri="{FF2B5EF4-FFF2-40B4-BE49-F238E27FC236}">
                  <a16:creationId xmlns:a16="http://schemas.microsoft.com/office/drawing/2014/main" id="{1839A6CA-D46C-B64C-BD2C-9553E318EE4B}"/>
                </a:ext>
              </a:extLst>
            </p:cNvPr>
            <p:cNvSpPr/>
            <p:nvPr/>
          </p:nvSpPr>
          <p:spPr>
            <a:xfrm rot="13500000">
              <a:off x="-247552"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DBAB445-BB2B-0E41-B462-BE89594BFBB3}"/>
              </a:ext>
            </a:extLst>
          </p:cNvPr>
          <p:cNvSpPr/>
          <p:nvPr/>
        </p:nvSpPr>
        <p:spPr>
          <a:xfrm>
            <a:off x="6513585" y="2419350"/>
            <a:ext cx="1462260" cy="677878"/>
          </a:xfrm>
          <a:prstGeom prst="rect">
            <a:avLst/>
          </a:prstGeom>
        </p:spPr>
        <p:txBody>
          <a:bodyPr wrap="none">
            <a:spAutoFit/>
          </a:bodyPr>
          <a:lstStyle/>
          <a:p>
            <a:pPr lvl="0" algn="ctr">
              <a:lnSpc>
                <a:spcPct val="115000"/>
              </a:lnSpc>
            </a:pPr>
            <a:r>
              <a:rPr lang="en-US" b="1" dirty="0">
                <a:solidFill>
                  <a:schemeClr val="accent3">
                    <a:lumMod val="40000"/>
                    <a:lumOff val="60000"/>
                  </a:schemeClr>
                </a:solidFill>
                <a:latin typeface="Futura" panose="020B0602020204020303" pitchFamily="34" charset="-79"/>
                <a:cs typeface="Futura" panose="020B0602020204020303" pitchFamily="34" charset="-79"/>
              </a:rPr>
              <a:t>UP NEXT </a:t>
            </a:r>
          </a:p>
          <a:p>
            <a:pPr lvl="0" algn="ctr">
              <a:lnSpc>
                <a:spcPct val="115000"/>
              </a:lnSpc>
            </a:pPr>
            <a:r>
              <a:rPr lang="en-US" sz="1400" b="1" dirty="0">
                <a:solidFill>
                  <a:schemeClr val="accent3">
                    <a:lumMod val="40000"/>
                    <a:lumOff val="60000"/>
                  </a:schemeClr>
                </a:solidFill>
                <a:latin typeface="Futura" panose="020B0602020204020303" pitchFamily="34" charset="-79"/>
                <a:cs typeface="Futura" panose="020B0602020204020303" pitchFamily="34" charset="-79"/>
              </a:rPr>
              <a:t>RESOURCES</a:t>
            </a:r>
          </a:p>
        </p:txBody>
      </p:sp>
    </p:spTree>
    <p:extLst>
      <p:ext uri="{BB962C8B-B14F-4D97-AF65-F5344CB8AC3E}">
        <p14:creationId xmlns:p14="http://schemas.microsoft.com/office/powerpoint/2010/main" val="3360981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28EAA"/>
                </a:solidFill>
                <a:latin typeface="Futura" panose="020B0602020204020303" pitchFamily="34" charset="-79"/>
                <a:cs typeface="Futura" panose="020B0602020204020303" pitchFamily="34" charset="-79"/>
              </a:rPr>
              <a:t>RESOURCES MAPPING</a:t>
            </a:r>
          </a:p>
        </p:txBody>
      </p:sp>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rgbClr val="028E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347527" y="2645720"/>
            <a:ext cx="1976823"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OVERVIEW</a:t>
            </a:r>
          </a:p>
        </p:txBody>
      </p:sp>
      <p:sp>
        <p:nvSpPr>
          <p:cNvPr id="8" name="TextBox 7"/>
          <p:cNvSpPr txBox="1"/>
          <p:nvPr/>
        </p:nvSpPr>
        <p:spPr>
          <a:xfrm>
            <a:off x="4343401" y="1896808"/>
            <a:ext cx="3124199" cy="1754326"/>
          </a:xfrm>
          <a:prstGeom prst="rect">
            <a:avLst/>
          </a:prstGeom>
          <a:noFill/>
          <a:ln>
            <a:noFill/>
          </a:ln>
        </p:spPr>
        <p:txBody>
          <a:bodyPr wrap="square" rtlCol="0" anchor="t">
            <a:spAutoFit/>
          </a:bodyPr>
          <a:lstStyle/>
          <a:p>
            <a:pPr>
              <a:spcBef>
                <a:spcPts val="1200"/>
              </a:spcBef>
            </a:pPr>
            <a:r>
              <a:rPr lang="en-US" sz="14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The supplies, support or information you </a:t>
            </a:r>
            <a:r>
              <a:rPr lang="en-US" sz="22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already have</a:t>
            </a:r>
            <a:r>
              <a:rPr lang="en-US" sz="14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 and </a:t>
            </a:r>
            <a:r>
              <a:rPr lang="en-US" sz="22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will need</a:t>
            </a:r>
            <a:r>
              <a:rPr lang="en-US" sz="14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 for your product or business activities, </a:t>
            </a:r>
            <a:br>
              <a:rPr lang="en-US" sz="14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br>
            <a:r>
              <a:rPr lang="en-US" sz="14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in order to have a </a:t>
            </a:r>
            <a:r>
              <a:rPr lang="en-US" sz="22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successful business </a:t>
            </a:r>
            <a:r>
              <a:rPr lang="en-US" sz="14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and make good </a:t>
            </a:r>
            <a:br>
              <a:rPr lang="en-US" sz="14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br>
            <a:r>
              <a:rPr lang="en-US" sz="14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business decisions. </a:t>
            </a:r>
          </a:p>
        </p:txBody>
      </p:sp>
      <p:sp>
        <p:nvSpPr>
          <p:cNvPr id="13" name="Chevron 12"/>
          <p:cNvSpPr/>
          <p:nvPr/>
        </p:nvSpPr>
        <p:spPr>
          <a:xfrm>
            <a:off x="7699269" y="1200152"/>
            <a:ext cx="1050094" cy="3352800"/>
          </a:xfrm>
          <a:prstGeom prst="chevron">
            <a:avLst>
              <a:gd name="adj" fmla="val 92813"/>
            </a:avLst>
          </a:prstGeom>
          <a:solidFill>
            <a:srgbClr val="028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F8185CC9-48BB-084C-BCAA-73DCB27C4836}"/>
              </a:ext>
            </a:extLst>
          </p:cNvPr>
          <p:cNvSpPr/>
          <p:nvPr/>
        </p:nvSpPr>
        <p:spPr>
          <a:xfrm>
            <a:off x="2083570" y="4324350"/>
            <a:ext cx="1193030" cy="207364"/>
          </a:xfrm>
          <a:prstGeom prst="rect">
            <a:avLst/>
          </a:prstGeom>
        </p:spPr>
        <p:txBody>
          <a:bodyPr wrap="square">
            <a:spAutoFit/>
          </a:bodyPr>
          <a:lstStyle/>
          <a:p>
            <a:pPr lvl="0">
              <a:lnSpc>
                <a:spcPct val="115000"/>
              </a:lnSpc>
              <a:buClr>
                <a:schemeClr val="dk1"/>
              </a:buClr>
              <a:buSzPts val="1100"/>
            </a:pPr>
            <a:r>
              <a:rPr lang="en-US" sz="700" dirty="0">
                <a:solidFill>
                  <a:schemeClr val="bg2"/>
                </a:solidFill>
              </a:rPr>
              <a:t>© Credit: </a:t>
            </a:r>
            <a:r>
              <a:rPr lang="en-US" sz="700" dirty="0" err="1">
                <a:solidFill>
                  <a:schemeClr val="bg2"/>
                </a:solidFill>
              </a:rPr>
              <a:t>Ilkka</a:t>
            </a:r>
            <a:r>
              <a:rPr lang="en-US" sz="700" dirty="0">
                <a:solidFill>
                  <a:schemeClr val="bg2"/>
                </a:solidFill>
              </a:rPr>
              <a:t> </a:t>
            </a:r>
            <a:r>
              <a:rPr lang="en-US" sz="700" dirty="0" err="1">
                <a:solidFill>
                  <a:schemeClr val="bg2"/>
                </a:solidFill>
              </a:rPr>
              <a:t>Koivula</a:t>
            </a:r>
            <a:endParaRPr lang="en-US" sz="700" dirty="0">
              <a:solidFill>
                <a:schemeClr val="bg2"/>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pic>
        <p:nvPicPr>
          <p:cNvPr id="14" name="Picture Placeholder 13" descr="A picture containing chart&#10;&#10;Description automatically generated">
            <a:extLst>
              <a:ext uri="{FF2B5EF4-FFF2-40B4-BE49-F238E27FC236}">
                <a16:creationId xmlns:a16="http://schemas.microsoft.com/office/drawing/2014/main" id="{76499556-D0D0-2C4E-9D28-A77DB367A7D2}"/>
              </a:ext>
            </a:extLst>
          </p:cNvPr>
          <p:cNvPicPr>
            <a:picLocks noGrp="1" noChangeAspect="1"/>
          </p:cNvPicPr>
          <p:nvPr>
            <p:ph type="pic" sz="quarter" idx="32"/>
          </p:nvPr>
        </p:nvPicPr>
        <p:blipFill>
          <a:blip r:embed="rId5" cstate="screen">
            <a:extLst>
              <a:ext uri="{28A0092B-C50C-407E-A947-70E740481C1C}">
                <a14:useLocalDpi xmlns:a14="http://schemas.microsoft.com/office/drawing/2010/main"/>
              </a:ext>
            </a:extLst>
          </a:blip>
          <a:srcRect/>
          <a:stretch>
            <a:fillRect/>
          </a:stretch>
        </p:blipFill>
        <p:spPr>
          <a:xfrm>
            <a:off x="936625" y="1200150"/>
            <a:ext cx="3162300" cy="3352800"/>
          </a:xfrm>
        </p:spPr>
      </p:pic>
    </p:spTree>
    <p:extLst>
      <p:ext uri="{BB962C8B-B14F-4D97-AF65-F5344CB8AC3E}">
        <p14:creationId xmlns:p14="http://schemas.microsoft.com/office/powerpoint/2010/main" val="3958554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28EAA"/>
                </a:solidFill>
                <a:latin typeface="Futura" panose="020B0602020204020303" pitchFamily="34" charset="-79"/>
                <a:cs typeface="Futura" panose="020B0602020204020303" pitchFamily="34" charset="-79"/>
              </a:rPr>
              <a:t>RESOURCES MAPPING</a:t>
            </a:r>
          </a:p>
        </p:txBody>
      </p:sp>
      <p:sp>
        <p:nvSpPr>
          <p:cNvPr id="8" name="TextBox 7"/>
          <p:cNvSpPr txBox="1"/>
          <p:nvPr/>
        </p:nvSpPr>
        <p:spPr>
          <a:xfrm>
            <a:off x="2285999" y="1251057"/>
            <a:ext cx="3797417" cy="3231654"/>
          </a:xfrm>
          <a:prstGeom prst="rect">
            <a:avLst/>
          </a:prstGeom>
          <a:noFill/>
          <a:ln>
            <a:noFill/>
          </a:ln>
        </p:spPr>
        <p:txBody>
          <a:bodyPr wrap="square" rtlCol="0" anchor="t">
            <a:spAutoFit/>
          </a:bodyPr>
          <a:lstStyle/>
          <a:p>
            <a:pPr>
              <a:spcBef>
                <a:spcPts val="1200"/>
              </a:spcBef>
            </a:pPr>
            <a:r>
              <a:rPr lang="en-US" sz="22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Physical resources: </a:t>
            </a:r>
            <a:br>
              <a:rPr lang="en-US" sz="22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br>
            <a:r>
              <a:rPr lang="en-US" sz="14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equipment, supplies:</a:t>
            </a:r>
          </a:p>
          <a:p>
            <a:pPr marL="457200" lvl="0" indent="-368300">
              <a:spcBef>
                <a:spcPts val="1200"/>
              </a:spcBef>
              <a:buClr>
                <a:srgbClr val="028EAA"/>
              </a:buClr>
              <a:buSzPct val="220000"/>
              <a:buFont typeface="Courier New" panose="02070309020205020404" pitchFamily="49" charset="0"/>
              <a:buChar char="o"/>
            </a:pPr>
            <a:r>
              <a:rPr lang="en-US" sz="1200" dirty="0"/>
              <a:t>Cost and time to get supplies; limited supply</a:t>
            </a:r>
          </a:p>
          <a:p>
            <a:pPr marL="457200" lvl="0" indent="-368300">
              <a:spcBef>
                <a:spcPts val="1200"/>
              </a:spcBef>
              <a:buClr>
                <a:srgbClr val="028EAA"/>
              </a:buClr>
              <a:buSzPct val="220000"/>
              <a:buFont typeface="Courier New" panose="02070309020205020404" pitchFamily="49" charset="0"/>
              <a:buChar char="o"/>
            </a:pPr>
            <a:r>
              <a:rPr lang="en-US" sz="1200" dirty="0"/>
              <a:t>Hard to get equipment</a:t>
            </a:r>
          </a:p>
          <a:p>
            <a:pPr marL="457200" lvl="0" indent="-368300">
              <a:spcBef>
                <a:spcPts val="1200"/>
              </a:spcBef>
              <a:buClr>
                <a:srgbClr val="028EAA"/>
              </a:buClr>
              <a:buSzPct val="220000"/>
              <a:buFont typeface="Courier New" panose="02070309020205020404" pitchFamily="49" charset="0"/>
              <a:buChar char="o"/>
            </a:pPr>
            <a:r>
              <a:rPr lang="en-US" sz="1200" dirty="0"/>
              <a:t>Lack of (affordable or proper, quiet) space</a:t>
            </a:r>
          </a:p>
          <a:p>
            <a:pPr>
              <a:spcBef>
                <a:spcPts val="1200"/>
              </a:spcBef>
            </a:pPr>
            <a:r>
              <a:rPr lang="en-US" sz="22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Other resources: </a:t>
            </a:r>
            <a:r>
              <a:rPr lang="en-US" sz="14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information &amp; non-material support for both you and your business:</a:t>
            </a:r>
          </a:p>
          <a:p>
            <a:pPr marL="457200" lvl="0" indent="-368300">
              <a:spcBef>
                <a:spcPts val="1200"/>
              </a:spcBef>
              <a:buClr>
                <a:srgbClr val="028EAA"/>
              </a:buClr>
              <a:buSzPct val="220000"/>
              <a:buFont typeface="Courier New" panose="02070309020205020404" pitchFamily="49" charset="0"/>
              <a:buChar char="o"/>
            </a:pPr>
            <a:r>
              <a:rPr lang="en-US" sz="1200" dirty="0"/>
              <a:t>Lack of childcare</a:t>
            </a:r>
          </a:p>
          <a:p>
            <a:pPr marL="457200" lvl="0" indent="-368300">
              <a:spcBef>
                <a:spcPts val="1200"/>
              </a:spcBef>
              <a:buClr>
                <a:srgbClr val="028EAA"/>
              </a:buClr>
              <a:buSzPct val="220000"/>
              <a:buFont typeface="Courier New" panose="02070309020205020404" pitchFamily="49" charset="0"/>
              <a:buChar char="o"/>
            </a:pPr>
            <a:r>
              <a:rPr lang="en-US" sz="1200" dirty="0"/>
              <a:t>No local officer or business support person in hamlet</a:t>
            </a:r>
          </a:p>
        </p:txBody>
      </p:sp>
      <p:sp>
        <p:nvSpPr>
          <p:cNvPr id="13" name="Chevron 12"/>
          <p:cNvSpPr/>
          <p:nvPr/>
        </p:nvSpPr>
        <p:spPr>
          <a:xfrm>
            <a:off x="7699269" y="1200152"/>
            <a:ext cx="1050094" cy="3352800"/>
          </a:xfrm>
          <a:prstGeom prst="chevron">
            <a:avLst>
              <a:gd name="adj" fmla="val 92813"/>
            </a:avLst>
          </a:prstGeom>
          <a:solidFill>
            <a:srgbClr val="028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10B1"/>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grpSp>
        <p:nvGrpSpPr>
          <p:cNvPr id="3" name="Group 2">
            <a:extLst>
              <a:ext uri="{FF2B5EF4-FFF2-40B4-BE49-F238E27FC236}">
                <a16:creationId xmlns:a16="http://schemas.microsoft.com/office/drawing/2014/main" id="{5B9570C4-09E1-304B-9256-43A98C048D21}"/>
              </a:ext>
            </a:extLst>
          </p:cNvPr>
          <p:cNvGrpSpPr/>
          <p:nvPr/>
        </p:nvGrpSpPr>
        <p:grpSpPr>
          <a:xfrm>
            <a:off x="-237494" y="1200152"/>
            <a:ext cx="2349508" cy="3352800"/>
            <a:chOff x="-237494" y="1200152"/>
            <a:chExt cx="2349508" cy="3352800"/>
          </a:xfrm>
          <a:solidFill>
            <a:srgbClr val="028EAA"/>
          </a:solidFill>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solidFill>
                  <a:srgbClr val="DC10B1"/>
                </a:solidFill>
              </a:endParaRPr>
            </a:p>
          </p:txBody>
        </p:sp>
        <p:sp>
          <p:nvSpPr>
            <p:cNvPr id="6" name="Rectangle 5"/>
            <p:cNvSpPr/>
            <p:nvPr/>
          </p:nvSpPr>
          <p:spPr>
            <a:xfrm rot="16200000">
              <a:off x="-522510" y="2645720"/>
              <a:ext cx="2326792" cy="461665"/>
            </a:xfrm>
            <a:prstGeom prst="rect">
              <a:avLst/>
            </a:prstGeom>
            <a:grpFill/>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CHALLENGES</a:t>
              </a:r>
            </a:p>
          </p:txBody>
        </p:sp>
        <p:sp>
          <p:nvSpPr>
            <p:cNvPr id="2" name="Right Triangle 1">
              <a:extLst>
                <a:ext uri="{FF2B5EF4-FFF2-40B4-BE49-F238E27FC236}">
                  <a16:creationId xmlns:a16="http://schemas.microsoft.com/office/drawing/2014/main" id="{1839A6CA-D46C-B64C-BD2C-9553E318EE4B}"/>
                </a:ext>
              </a:extLst>
            </p:cNvPr>
            <p:cNvSpPr/>
            <p:nvPr/>
          </p:nvSpPr>
          <p:spPr>
            <a:xfrm rot="13500000">
              <a:off x="-247552"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10B1"/>
                </a:solidFill>
              </a:endParaRPr>
            </a:p>
          </p:txBody>
        </p:sp>
      </p:grpSp>
    </p:spTree>
    <p:extLst>
      <p:ext uri="{BB962C8B-B14F-4D97-AF65-F5344CB8AC3E}">
        <p14:creationId xmlns:p14="http://schemas.microsoft.com/office/powerpoint/2010/main" val="3871012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ppt_x</p:attrName>
                                        </p:attrNameLst>
                                      </p:cBhvr>
                                      <p:tavLst>
                                        <p:tav tm="0">
                                          <p:val>
                                            <p:strVal val="#ppt_x-#ppt_w*1.125000"/>
                                          </p:val>
                                        </p:tav>
                                        <p:tav tm="100000">
                                          <p:val>
                                            <p:strVal val="#ppt_x"/>
                                          </p:val>
                                        </p:tav>
                                      </p:tavLst>
                                    </p:anim>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28EAA"/>
                </a:solidFill>
                <a:latin typeface="Futura" panose="020B0602020204020303" pitchFamily="34" charset="-79"/>
                <a:cs typeface="Futura" panose="020B0602020204020303" pitchFamily="34" charset="-79"/>
              </a:rPr>
              <a:t>RESOURCES MAPPING</a:t>
            </a:r>
          </a:p>
        </p:txBody>
      </p:sp>
      <p:sp>
        <p:nvSpPr>
          <p:cNvPr id="8" name="TextBox 7"/>
          <p:cNvSpPr txBox="1"/>
          <p:nvPr/>
        </p:nvSpPr>
        <p:spPr>
          <a:xfrm>
            <a:off x="2286000" y="1221124"/>
            <a:ext cx="3429000" cy="2739211"/>
          </a:xfrm>
          <a:prstGeom prst="rect">
            <a:avLst/>
          </a:prstGeom>
          <a:noFill/>
          <a:ln>
            <a:noFill/>
          </a:ln>
        </p:spPr>
        <p:txBody>
          <a:bodyPr wrap="square" rtlCol="0" anchor="t">
            <a:spAutoFit/>
          </a:bodyPr>
          <a:lstStyle/>
          <a:p>
            <a:pPr>
              <a:spcBef>
                <a:spcPts val="1200"/>
              </a:spcBef>
            </a:pPr>
            <a:r>
              <a:rPr lang="en-US" sz="14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When it comes to resources, there are many ways to find </a:t>
            </a:r>
            <a:r>
              <a:rPr lang="en-US" sz="22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what you need</a:t>
            </a:r>
            <a:r>
              <a:rPr lang="en-US" sz="1400" b="1" dirty="0">
                <a:solidFill>
                  <a:srgbClr val="028EAA"/>
                </a:solidFill>
                <a:latin typeface="Roboto Condensed" panose="02000000000000000000" pitchFamily="2" charset="0"/>
                <a:ea typeface="Roboto Condensed" panose="02000000000000000000" pitchFamily="2" charset="0"/>
                <a:cs typeface="Roboto Condensed" panose="02000000000000000000" pitchFamily="2" charset="0"/>
              </a:rPr>
              <a:t>. </a:t>
            </a:r>
          </a:p>
          <a:p>
            <a:pPr marL="457200" lvl="0" indent="-368300">
              <a:spcBef>
                <a:spcPts val="1200"/>
              </a:spcBef>
              <a:buClr>
                <a:srgbClr val="028EAA"/>
              </a:buClr>
              <a:buSzPct val="220000"/>
              <a:buFont typeface="Courier New" panose="02070309020205020404" pitchFamily="49" charset="0"/>
              <a:buChar char="o"/>
            </a:pPr>
            <a:r>
              <a:rPr lang="en-US" sz="1200" dirty="0"/>
              <a:t>Work together with other women to share childcare</a:t>
            </a:r>
          </a:p>
          <a:p>
            <a:pPr marL="457200" lvl="0" indent="-368300">
              <a:spcBef>
                <a:spcPts val="1200"/>
              </a:spcBef>
              <a:buClr>
                <a:srgbClr val="028EAA"/>
              </a:buClr>
              <a:buSzPct val="220000"/>
              <a:buFont typeface="Courier New" panose="02070309020205020404" pitchFamily="49" charset="0"/>
              <a:buChar char="o"/>
            </a:pPr>
            <a:r>
              <a:rPr lang="en-US" sz="1200" dirty="0"/>
              <a:t>Have a list of people and phone numbers to call</a:t>
            </a:r>
          </a:p>
          <a:p>
            <a:pPr marL="457200" lvl="0" indent="-368300">
              <a:spcBef>
                <a:spcPts val="1200"/>
              </a:spcBef>
              <a:buClr>
                <a:srgbClr val="028EAA"/>
              </a:buClr>
              <a:buSzPct val="220000"/>
              <a:buFont typeface="Courier New" panose="02070309020205020404" pitchFamily="49" charset="0"/>
              <a:buChar char="o"/>
            </a:pPr>
            <a:r>
              <a:rPr lang="en-US" sz="1200" dirty="0"/>
              <a:t>Thinking outside the box: sharing and borrowing from each other</a:t>
            </a:r>
          </a:p>
          <a:p>
            <a:pPr marL="88900">
              <a:spcBef>
                <a:spcPts val="1200"/>
              </a:spcBef>
              <a:buClr>
                <a:srgbClr val="794A87"/>
              </a:buClr>
              <a:buSzPct val="220000"/>
            </a:pPr>
            <a:r>
              <a:rPr lang="en-US" sz="1200" dirty="0">
                <a:solidFill>
                  <a:srgbClr val="028EAA"/>
                </a:solidFill>
                <a:latin typeface="Roboto Medium" panose="02000000000000000000" pitchFamily="2" charset="0"/>
                <a:ea typeface="Roboto Medium" panose="02000000000000000000" pitchFamily="2" charset="0"/>
                <a:cs typeface="Roboto Medium" panose="02000000000000000000" pitchFamily="2" charset="0"/>
              </a:rPr>
              <a:t>By working together, </a:t>
            </a:r>
            <a:br>
              <a:rPr lang="en-US" sz="1200" dirty="0">
                <a:solidFill>
                  <a:srgbClr val="028EAA"/>
                </a:solidFill>
                <a:latin typeface="Roboto Medium" panose="02000000000000000000" pitchFamily="2" charset="0"/>
                <a:ea typeface="Roboto Medium" panose="02000000000000000000" pitchFamily="2" charset="0"/>
                <a:cs typeface="Roboto Medium" panose="02000000000000000000" pitchFamily="2" charset="0"/>
              </a:rPr>
            </a:br>
            <a:r>
              <a:rPr lang="en-US" sz="1200" dirty="0">
                <a:solidFill>
                  <a:srgbClr val="028EAA"/>
                </a:solidFill>
                <a:latin typeface="Roboto Medium" panose="02000000000000000000" pitchFamily="2" charset="0"/>
                <a:ea typeface="Roboto Medium" panose="02000000000000000000" pitchFamily="2" charset="0"/>
                <a:cs typeface="Roboto Medium" panose="02000000000000000000" pitchFamily="2" charset="0"/>
              </a:rPr>
              <a:t>your businesses can thrive. </a:t>
            </a:r>
          </a:p>
        </p:txBody>
      </p:sp>
      <p:sp>
        <p:nvSpPr>
          <p:cNvPr id="13" name="Chevron 12"/>
          <p:cNvSpPr/>
          <p:nvPr/>
        </p:nvSpPr>
        <p:spPr>
          <a:xfrm>
            <a:off x="7699269" y="1200152"/>
            <a:ext cx="1050094" cy="3352800"/>
          </a:xfrm>
          <a:prstGeom prst="chevron">
            <a:avLst>
              <a:gd name="adj" fmla="val 92813"/>
            </a:avLst>
          </a:prstGeom>
          <a:solidFill>
            <a:srgbClr val="028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grpSp>
        <p:nvGrpSpPr>
          <p:cNvPr id="3" name="Group 2">
            <a:extLst>
              <a:ext uri="{FF2B5EF4-FFF2-40B4-BE49-F238E27FC236}">
                <a16:creationId xmlns:a16="http://schemas.microsoft.com/office/drawing/2014/main" id="{2BA90D67-3FE9-A142-9773-E84CFBBCBDF0}"/>
              </a:ext>
            </a:extLst>
          </p:cNvPr>
          <p:cNvGrpSpPr/>
          <p:nvPr/>
        </p:nvGrpSpPr>
        <p:grpSpPr>
          <a:xfrm>
            <a:off x="-237494" y="1200152"/>
            <a:ext cx="2349508" cy="3352800"/>
            <a:chOff x="-237494" y="1200152"/>
            <a:chExt cx="2349508" cy="3352800"/>
          </a:xfrm>
          <a:solidFill>
            <a:srgbClr val="028EAA"/>
          </a:solidFill>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p>
          </p:txBody>
        </p:sp>
        <p:sp>
          <p:nvSpPr>
            <p:cNvPr id="6" name="Rectangle 5"/>
            <p:cNvSpPr/>
            <p:nvPr/>
          </p:nvSpPr>
          <p:spPr>
            <a:xfrm rot="16200000">
              <a:off x="-418601" y="2645720"/>
              <a:ext cx="2118978" cy="461665"/>
            </a:xfrm>
            <a:prstGeom prst="rect">
              <a:avLst/>
            </a:prstGeom>
            <a:grpFill/>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SOLUTIONS</a:t>
              </a:r>
            </a:p>
          </p:txBody>
        </p:sp>
        <p:sp>
          <p:nvSpPr>
            <p:cNvPr id="2" name="Right Triangle 1">
              <a:extLst>
                <a:ext uri="{FF2B5EF4-FFF2-40B4-BE49-F238E27FC236}">
                  <a16:creationId xmlns:a16="http://schemas.microsoft.com/office/drawing/2014/main" id="{1839A6CA-D46C-B64C-BD2C-9553E318EE4B}"/>
                </a:ext>
              </a:extLst>
            </p:cNvPr>
            <p:cNvSpPr/>
            <p:nvPr/>
          </p:nvSpPr>
          <p:spPr>
            <a:xfrm rot="13500000">
              <a:off x="-247552"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DBAB445-BB2B-0E41-B462-BE89594BFBB3}"/>
              </a:ext>
            </a:extLst>
          </p:cNvPr>
          <p:cNvSpPr/>
          <p:nvPr/>
        </p:nvSpPr>
        <p:spPr>
          <a:xfrm>
            <a:off x="6513585" y="2419350"/>
            <a:ext cx="1462260" cy="677878"/>
          </a:xfrm>
          <a:prstGeom prst="rect">
            <a:avLst/>
          </a:prstGeom>
        </p:spPr>
        <p:txBody>
          <a:bodyPr wrap="none">
            <a:spAutoFit/>
          </a:bodyPr>
          <a:lstStyle/>
          <a:p>
            <a:pPr lvl="0" algn="ctr">
              <a:lnSpc>
                <a:spcPct val="115000"/>
              </a:lnSpc>
            </a:pPr>
            <a:r>
              <a:rPr lang="en-US" b="1" dirty="0">
                <a:solidFill>
                  <a:schemeClr val="accent2">
                    <a:lumMod val="20000"/>
                    <a:lumOff val="80000"/>
                  </a:schemeClr>
                </a:solidFill>
                <a:latin typeface="Futura" panose="020B0602020204020303" pitchFamily="34" charset="-79"/>
                <a:cs typeface="Futura" panose="020B0602020204020303" pitchFamily="34" charset="-79"/>
              </a:rPr>
              <a:t>UP NEXT </a:t>
            </a:r>
          </a:p>
          <a:p>
            <a:pPr lvl="0" algn="ctr">
              <a:lnSpc>
                <a:spcPct val="115000"/>
              </a:lnSpc>
            </a:pPr>
            <a:r>
              <a:rPr lang="en-US" sz="1400" b="1" dirty="0">
                <a:solidFill>
                  <a:schemeClr val="accent2">
                    <a:lumMod val="20000"/>
                    <a:lumOff val="80000"/>
                  </a:schemeClr>
                </a:solidFill>
                <a:latin typeface="Futura" panose="020B0602020204020303" pitchFamily="34" charset="-79"/>
                <a:cs typeface="Futura" panose="020B0602020204020303" pitchFamily="34" charset="-79"/>
              </a:rPr>
              <a:t>MARKETING</a:t>
            </a:r>
          </a:p>
        </p:txBody>
      </p:sp>
    </p:spTree>
    <p:extLst>
      <p:ext uri="{BB962C8B-B14F-4D97-AF65-F5344CB8AC3E}">
        <p14:creationId xmlns:p14="http://schemas.microsoft.com/office/powerpoint/2010/main" val="3719336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29596C"/>
                </a:solidFill>
                <a:latin typeface="Futura" panose="020B0602020204020303" pitchFamily="34" charset="-79"/>
                <a:cs typeface="Futura" panose="020B0602020204020303" pitchFamily="34" charset="-79"/>
              </a:rPr>
              <a:t>MARKETING</a:t>
            </a:r>
          </a:p>
        </p:txBody>
      </p:sp>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347527" y="2645720"/>
            <a:ext cx="1976823"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OVERVIEW</a:t>
            </a:r>
          </a:p>
        </p:txBody>
      </p:sp>
      <p:sp>
        <p:nvSpPr>
          <p:cNvPr id="8" name="TextBox 7"/>
          <p:cNvSpPr txBox="1"/>
          <p:nvPr/>
        </p:nvSpPr>
        <p:spPr>
          <a:xfrm>
            <a:off x="4343401" y="1896808"/>
            <a:ext cx="3124199" cy="1661993"/>
          </a:xfrm>
          <a:prstGeom prst="rect">
            <a:avLst/>
          </a:prstGeom>
          <a:noFill/>
          <a:ln>
            <a:noFill/>
          </a:ln>
        </p:spPr>
        <p:txBody>
          <a:bodyPr wrap="square" rtlCol="0" anchor="t">
            <a:spAutoFit/>
          </a:bodyPr>
          <a:lstStyle/>
          <a:p>
            <a:pPr>
              <a:spcBef>
                <a:spcPts val="1200"/>
              </a:spcBef>
            </a:pPr>
            <a:r>
              <a:rPr lang="en-US" sz="14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Different things you can do to </a:t>
            </a:r>
            <a:r>
              <a:rPr lang="en-US" sz="22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promote your products or services </a:t>
            </a:r>
            <a:r>
              <a:rPr lang="en-US" sz="14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to potential clients and includes </a:t>
            </a:r>
            <a:r>
              <a:rPr lang="en-US" sz="22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advertising, selling, pricing </a:t>
            </a:r>
            <a:r>
              <a:rPr lang="en-US" sz="14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and</a:t>
            </a:r>
            <a:r>
              <a:rPr lang="en-US" sz="22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 delivering</a:t>
            </a:r>
            <a:r>
              <a:rPr lang="en-US" sz="14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a:t>
            </a:r>
          </a:p>
        </p:txBody>
      </p:sp>
      <p:sp>
        <p:nvSpPr>
          <p:cNvPr id="13" name="Chevron 12"/>
          <p:cNvSpPr/>
          <p:nvPr/>
        </p:nvSpPr>
        <p:spPr>
          <a:xfrm>
            <a:off x="7699269" y="1200152"/>
            <a:ext cx="1050094" cy="3352800"/>
          </a:xfrm>
          <a:prstGeom prst="chevron">
            <a:avLst>
              <a:gd name="adj" fmla="val 9281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F8185CC9-48BB-084C-BCAA-73DCB27C4836}"/>
              </a:ext>
            </a:extLst>
          </p:cNvPr>
          <p:cNvSpPr/>
          <p:nvPr/>
        </p:nvSpPr>
        <p:spPr>
          <a:xfrm>
            <a:off x="2083570" y="4324350"/>
            <a:ext cx="1193030" cy="207364"/>
          </a:xfrm>
          <a:prstGeom prst="rect">
            <a:avLst/>
          </a:prstGeom>
        </p:spPr>
        <p:txBody>
          <a:bodyPr wrap="square">
            <a:spAutoFit/>
          </a:bodyPr>
          <a:lstStyle/>
          <a:p>
            <a:pPr lvl="0">
              <a:lnSpc>
                <a:spcPct val="115000"/>
              </a:lnSpc>
              <a:buClr>
                <a:schemeClr val="dk1"/>
              </a:buClr>
              <a:buSzPts val="1100"/>
            </a:pPr>
            <a:r>
              <a:rPr lang="en-US" sz="700" dirty="0">
                <a:solidFill>
                  <a:schemeClr val="bg2"/>
                </a:solidFill>
              </a:rPr>
              <a:t>© Credit: </a:t>
            </a:r>
            <a:r>
              <a:rPr lang="en-US" sz="700" dirty="0" err="1">
                <a:solidFill>
                  <a:schemeClr val="bg2"/>
                </a:solidFill>
              </a:rPr>
              <a:t>Ilkka</a:t>
            </a:r>
            <a:r>
              <a:rPr lang="en-US" sz="700" dirty="0">
                <a:solidFill>
                  <a:schemeClr val="bg2"/>
                </a:solidFill>
              </a:rPr>
              <a:t> </a:t>
            </a:r>
            <a:r>
              <a:rPr lang="en-US" sz="700" dirty="0" err="1">
                <a:solidFill>
                  <a:schemeClr val="bg2"/>
                </a:solidFill>
              </a:rPr>
              <a:t>Koivula</a:t>
            </a:r>
            <a:endParaRPr lang="en-US" sz="700" dirty="0">
              <a:solidFill>
                <a:schemeClr val="bg2"/>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pic>
        <p:nvPicPr>
          <p:cNvPr id="14" name="Picture Placeholder 13" descr="A picture containing person, indoor, person, young&#10;&#10;Description automatically generated">
            <a:extLst>
              <a:ext uri="{FF2B5EF4-FFF2-40B4-BE49-F238E27FC236}">
                <a16:creationId xmlns:a16="http://schemas.microsoft.com/office/drawing/2014/main" id="{9B7DF34F-FF9C-8143-8E9A-BC3FAE97E152}"/>
              </a:ext>
            </a:extLst>
          </p:cNvPr>
          <p:cNvPicPr>
            <a:picLocks noGrp="1" noChangeAspect="1"/>
          </p:cNvPicPr>
          <p:nvPr>
            <p:ph type="pic" sz="quarter" idx="32"/>
          </p:nvPr>
        </p:nvPicPr>
        <p:blipFill>
          <a:blip r:embed="rId5" cstate="screen">
            <a:extLst>
              <a:ext uri="{28A0092B-C50C-407E-A947-70E740481C1C}">
                <a14:useLocalDpi xmlns:a14="http://schemas.microsoft.com/office/drawing/2010/main"/>
              </a:ext>
            </a:extLst>
          </a:blip>
          <a:srcRect/>
          <a:stretch>
            <a:fillRect/>
          </a:stretch>
        </p:blipFill>
        <p:spPr>
          <a:xfrm>
            <a:off x="936625" y="1200150"/>
            <a:ext cx="3162300" cy="3352800"/>
          </a:xfrm>
        </p:spPr>
      </p:pic>
    </p:spTree>
    <p:extLst>
      <p:ext uri="{BB962C8B-B14F-4D97-AF65-F5344CB8AC3E}">
        <p14:creationId xmlns:p14="http://schemas.microsoft.com/office/powerpoint/2010/main" val="2176807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2">
                    <a:lumMod val="50000"/>
                  </a:schemeClr>
                </a:solidFill>
                <a:latin typeface="Futura" panose="020B0602020204020303" pitchFamily="34" charset="-79"/>
                <a:cs typeface="Futura" panose="020B0602020204020303" pitchFamily="34" charset="-79"/>
              </a:rPr>
              <a:t>MARKETING</a:t>
            </a:r>
          </a:p>
        </p:txBody>
      </p:sp>
      <p:sp>
        <p:nvSpPr>
          <p:cNvPr id="8" name="TextBox 7"/>
          <p:cNvSpPr txBox="1"/>
          <p:nvPr/>
        </p:nvSpPr>
        <p:spPr>
          <a:xfrm>
            <a:off x="2285999" y="1251057"/>
            <a:ext cx="3797417" cy="2739211"/>
          </a:xfrm>
          <a:prstGeom prst="rect">
            <a:avLst/>
          </a:prstGeom>
          <a:noFill/>
          <a:ln>
            <a:noFill/>
          </a:ln>
        </p:spPr>
        <p:txBody>
          <a:bodyPr wrap="square" rtlCol="0" anchor="t">
            <a:spAutoFit/>
          </a:bodyPr>
          <a:lstStyle/>
          <a:p>
            <a:pPr>
              <a:spcBef>
                <a:spcPts val="1200"/>
              </a:spcBef>
            </a:pPr>
            <a:r>
              <a:rPr lang="en-US" sz="14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Marketing is more than just advertising, promoting &amp; selling. It requires a clear plan and process that you can follow to be </a:t>
            </a:r>
            <a:r>
              <a:rPr lang="en-US" sz="22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successful</a:t>
            </a:r>
            <a:r>
              <a:rPr lang="en-US" sz="14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a:t>
            </a:r>
          </a:p>
          <a:p>
            <a:pPr marL="457200" lvl="0" indent="-368300">
              <a:spcBef>
                <a:spcPts val="1200"/>
              </a:spcBef>
              <a:buClr>
                <a:schemeClr val="accent1">
                  <a:lumMod val="75000"/>
                </a:schemeClr>
              </a:buClr>
              <a:buSzPct val="220000"/>
              <a:buFont typeface="Courier New" panose="02070309020205020404" pitchFamily="49" charset="0"/>
              <a:buChar char="o"/>
            </a:pPr>
            <a:r>
              <a:rPr lang="en-US" sz="1200" dirty="0"/>
              <a:t>Small local markets</a:t>
            </a:r>
          </a:p>
          <a:p>
            <a:pPr marL="457200" lvl="0" indent="-368300">
              <a:spcBef>
                <a:spcPts val="1200"/>
              </a:spcBef>
              <a:buClr>
                <a:schemeClr val="accent1">
                  <a:lumMod val="75000"/>
                </a:schemeClr>
              </a:buClr>
              <a:buSzPct val="220000"/>
              <a:buFont typeface="Courier New" panose="02070309020205020404" pitchFamily="49" charset="0"/>
              <a:buChar char="o"/>
            </a:pPr>
            <a:r>
              <a:rPr lang="en-US" sz="1200" dirty="0"/>
              <a:t>Cost of advertising and using internet</a:t>
            </a:r>
          </a:p>
          <a:p>
            <a:pPr marL="457200" lvl="0" indent="-368300">
              <a:spcBef>
                <a:spcPts val="1200"/>
              </a:spcBef>
              <a:buClr>
                <a:schemeClr val="accent1">
                  <a:lumMod val="75000"/>
                </a:schemeClr>
              </a:buClr>
              <a:buSzPct val="220000"/>
              <a:buFont typeface="Courier New" panose="02070309020205020404" pitchFamily="49" charset="0"/>
              <a:buChar char="o"/>
            </a:pPr>
            <a:r>
              <a:rPr lang="en-US" sz="1200" dirty="0"/>
              <a:t>Cost of supplies, etc. and therefore your product</a:t>
            </a:r>
          </a:p>
          <a:p>
            <a:pPr marL="457200" lvl="0" indent="-368300">
              <a:spcBef>
                <a:spcPts val="1200"/>
              </a:spcBef>
              <a:buClr>
                <a:schemeClr val="accent1">
                  <a:lumMod val="75000"/>
                </a:schemeClr>
              </a:buClr>
              <a:buSzPct val="220000"/>
              <a:buFont typeface="Courier New" panose="02070309020205020404" pitchFamily="49" charset="0"/>
              <a:buChar char="o"/>
            </a:pPr>
            <a:r>
              <a:rPr lang="en-US" sz="1200" dirty="0"/>
              <a:t>Everyone knows each other</a:t>
            </a:r>
          </a:p>
          <a:p>
            <a:pPr marL="457200" lvl="0" indent="-368300">
              <a:spcBef>
                <a:spcPts val="1200"/>
              </a:spcBef>
              <a:buClr>
                <a:schemeClr val="accent1">
                  <a:lumMod val="75000"/>
                </a:schemeClr>
              </a:buClr>
              <a:buSzPct val="220000"/>
              <a:buFont typeface="Courier New" panose="02070309020205020404" pitchFamily="49" charset="0"/>
              <a:buChar char="o"/>
            </a:pPr>
            <a:r>
              <a:rPr lang="en-US" sz="1200" dirty="0"/>
              <a:t>Unfamiliar with online options</a:t>
            </a:r>
          </a:p>
        </p:txBody>
      </p:sp>
      <p:sp>
        <p:nvSpPr>
          <p:cNvPr id="13" name="Chevron 12"/>
          <p:cNvSpPr/>
          <p:nvPr/>
        </p:nvSpPr>
        <p:spPr>
          <a:xfrm>
            <a:off x="7699269" y="1200152"/>
            <a:ext cx="1050094" cy="3352800"/>
          </a:xfrm>
          <a:prstGeom prst="chevron">
            <a:avLst>
              <a:gd name="adj" fmla="val 9281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grpSp>
        <p:nvGrpSpPr>
          <p:cNvPr id="3" name="Group 2">
            <a:extLst>
              <a:ext uri="{FF2B5EF4-FFF2-40B4-BE49-F238E27FC236}">
                <a16:creationId xmlns:a16="http://schemas.microsoft.com/office/drawing/2014/main" id="{FE8C908D-32B3-B344-B614-BB51D0597BCE}"/>
              </a:ext>
            </a:extLst>
          </p:cNvPr>
          <p:cNvGrpSpPr/>
          <p:nvPr/>
        </p:nvGrpSpPr>
        <p:grpSpPr>
          <a:xfrm>
            <a:off x="-237494" y="1200152"/>
            <a:ext cx="2349508" cy="3352800"/>
            <a:chOff x="-237494" y="1200152"/>
            <a:chExt cx="2349508" cy="3352800"/>
          </a:xfrm>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522510" y="2645720"/>
              <a:ext cx="2326792"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CHALLENGES</a:t>
              </a:r>
            </a:p>
          </p:txBody>
        </p:sp>
        <p:sp>
          <p:nvSpPr>
            <p:cNvPr id="2" name="Right Triangle 1">
              <a:extLst>
                <a:ext uri="{FF2B5EF4-FFF2-40B4-BE49-F238E27FC236}">
                  <a16:creationId xmlns:a16="http://schemas.microsoft.com/office/drawing/2014/main" id="{1839A6CA-D46C-B64C-BD2C-9553E318EE4B}"/>
                </a:ext>
              </a:extLst>
            </p:cNvPr>
            <p:cNvSpPr/>
            <p:nvPr/>
          </p:nvSpPr>
          <p:spPr>
            <a:xfrm rot="13500000">
              <a:off x="-247552"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8C672F5B-AE72-1241-9026-0551624FBEA1}"/>
              </a:ext>
            </a:extLst>
          </p:cNvPr>
          <p:cNvSpPr/>
          <p:nvPr/>
        </p:nvSpPr>
        <p:spPr>
          <a:xfrm>
            <a:off x="6096000" y="2419350"/>
            <a:ext cx="2297425" cy="777136"/>
          </a:xfrm>
          <a:prstGeom prst="rect">
            <a:avLst/>
          </a:prstGeom>
        </p:spPr>
        <p:txBody>
          <a:bodyPr wrap="none">
            <a:spAutoFit/>
          </a:bodyPr>
          <a:lstStyle/>
          <a:p>
            <a:pPr lvl="0" algn="ctr">
              <a:lnSpc>
                <a:spcPct val="115000"/>
              </a:lnSpc>
            </a:pPr>
            <a:r>
              <a:rPr lang="en-US" b="1" dirty="0">
                <a:solidFill>
                  <a:schemeClr val="accent1">
                    <a:lumMod val="60000"/>
                    <a:lumOff val="40000"/>
                  </a:schemeClr>
                </a:solidFill>
                <a:latin typeface="Futura" panose="020B0602020204020303" pitchFamily="34" charset="-79"/>
                <a:cs typeface="Futura" panose="020B0602020204020303" pitchFamily="34" charset="-79"/>
              </a:rPr>
              <a:t>WHAT ELSE? </a:t>
            </a:r>
          </a:p>
          <a:p>
            <a:pPr lvl="0" algn="ctr">
              <a:lnSpc>
                <a:spcPct val="115000"/>
              </a:lnSpc>
            </a:pPr>
            <a:r>
              <a:rPr lang="en-US" b="1" dirty="0">
                <a:solidFill>
                  <a:schemeClr val="accent1">
                    <a:lumMod val="60000"/>
                    <a:lumOff val="40000"/>
                  </a:schemeClr>
                </a:solidFill>
                <a:latin typeface="Futura" panose="020B0602020204020303" pitchFamily="34" charset="-79"/>
                <a:cs typeface="Futura" panose="020B0602020204020303" pitchFamily="34" charset="-79"/>
              </a:rPr>
              <a:t>LET’S DISCUSS. </a:t>
            </a:r>
          </a:p>
        </p:txBody>
      </p:sp>
    </p:spTree>
    <p:extLst>
      <p:ext uri="{BB962C8B-B14F-4D97-AF65-F5344CB8AC3E}">
        <p14:creationId xmlns:p14="http://schemas.microsoft.com/office/powerpoint/2010/main" val="1671807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2">
                    <a:lumMod val="50000"/>
                  </a:schemeClr>
                </a:solidFill>
                <a:latin typeface="Futura" panose="020B0602020204020303" pitchFamily="34" charset="-79"/>
                <a:cs typeface="Futura" panose="020B0602020204020303" pitchFamily="34" charset="-79"/>
              </a:rPr>
              <a:t>MARKETING</a:t>
            </a:r>
          </a:p>
        </p:txBody>
      </p:sp>
      <p:sp>
        <p:nvSpPr>
          <p:cNvPr id="8" name="TextBox 7"/>
          <p:cNvSpPr txBox="1"/>
          <p:nvPr/>
        </p:nvSpPr>
        <p:spPr>
          <a:xfrm>
            <a:off x="2286000" y="1221124"/>
            <a:ext cx="3429000" cy="3046988"/>
          </a:xfrm>
          <a:prstGeom prst="rect">
            <a:avLst/>
          </a:prstGeom>
          <a:noFill/>
          <a:ln>
            <a:noFill/>
          </a:ln>
        </p:spPr>
        <p:txBody>
          <a:bodyPr wrap="square" rtlCol="0" anchor="t">
            <a:spAutoFit/>
          </a:bodyPr>
          <a:lstStyle/>
          <a:p>
            <a:pPr>
              <a:spcBef>
                <a:spcPts val="1200"/>
              </a:spcBef>
            </a:pPr>
            <a:r>
              <a:rPr lang="en-US" sz="14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Marketing is all about your business story. Getting your story out there will </a:t>
            </a:r>
            <a:r>
              <a:rPr lang="en-US" sz="22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help people connect with you</a:t>
            </a:r>
            <a:r>
              <a:rPr lang="en-US" sz="14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 </a:t>
            </a:r>
          </a:p>
          <a:p>
            <a:pPr marL="457200" lvl="0" indent="-368300">
              <a:spcBef>
                <a:spcPts val="1200"/>
              </a:spcBef>
              <a:buClr>
                <a:schemeClr val="accent1">
                  <a:lumMod val="75000"/>
                </a:schemeClr>
              </a:buClr>
              <a:buSzPct val="220000"/>
              <a:buFont typeface="Courier New" panose="02070309020205020404" pitchFamily="49" charset="0"/>
              <a:buChar char="o"/>
            </a:pPr>
            <a:r>
              <a:rPr lang="en-US" sz="1200" dirty="0"/>
              <a:t>Use word of mouth and local media</a:t>
            </a:r>
          </a:p>
          <a:p>
            <a:pPr marL="457200" lvl="0" indent="-368300">
              <a:spcBef>
                <a:spcPts val="1200"/>
              </a:spcBef>
              <a:buClr>
                <a:schemeClr val="accent1">
                  <a:lumMod val="75000"/>
                </a:schemeClr>
              </a:buClr>
              <a:buSzPct val="220000"/>
              <a:buFont typeface="Courier New" panose="02070309020205020404" pitchFamily="49" charset="0"/>
              <a:buChar char="o"/>
            </a:pPr>
            <a:r>
              <a:rPr lang="en-US" sz="1200" dirty="0"/>
              <a:t>Build relationships with other local shops that could sell your product</a:t>
            </a:r>
          </a:p>
          <a:p>
            <a:pPr marL="457200" lvl="0" indent="-368300">
              <a:spcBef>
                <a:spcPts val="1200"/>
              </a:spcBef>
              <a:buClr>
                <a:schemeClr val="accent1">
                  <a:lumMod val="75000"/>
                </a:schemeClr>
              </a:buClr>
              <a:buSzPct val="220000"/>
              <a:buFont typeface="Courier New" panose="02070309020205020404" pitchFamily="49" charset="0"/>
              <a:buChar char="o"/>
            </a:pPr>
            <a:r>
              <a:rPr lang="en-US" sz="1200" dirty="0"/>
              <a:t>Learn how peers sell online</a:t>
            </a:r>
          </a:p>
          <a:p>
            <a:pPr marL="457200" lvl="0" indent="-368300">
              <a:spcBef>
                <a:spcPts val="1200"/>
              </a:spcBef>
              <a:buClr>
                <a:schemeClr val="accent1">
                  <a:lumMod val="75000"/>
                </a:schemeClr>
              </a:buClr>
              <a:buSzPct val="220000"/>
              <a:buFont typeface="Courier New" panose="02070309020205020404" pitchFamily="49" charset="0"/>
              <a:buChar char="o"/>
            </a:pPr>
            <a:r>
              <a:rPr lang="en-US" sz="1200" dirty="0"/>
              <a:t>Recognize your product’s value, be able to explain it and stick by it</a:t>
            </a:r>
          </a:p>
          <a:p>
            <a:pPr marL="457200" lvl="0" indent="-368300">
              <a:spcBef>
                <a:spcPts val="1200"/>
              </a:spcBef>
              <a:buClr>
                <a:schemeClr val="accent1">
                  <a:lumMod val="75000"/>
                </a:schemeClr>
              </a:buClr>
              <a:buSzPct val="220000"/>
              <a:buFont typeface="Courier New" panose="02070309020205020404" pitchFamily="49" charset="0"/>
              <a:buChar char="o"/>
            </a:pPr>
            <a:r>
              <a:rPr lang="en-US" sz="1200" dirty="0"/>
              <a:t>Look at outside markets</a:t>
            </a:r>
          </a:p>
        </p:txBody>
      </p:sp>
      <p:sp>
        <p:nvSpPr>
          <p:cNvPr id="13" name="Chevron 12"/>
          <p:cNvSpPr/>
          <p:nvPr/>
        </p:nvSpPr>
        <p:spPr>
          <a:xfrm>
            <a:off x="7699269" y="1200152"/>
            <a:ext cx="1050094" cy="3352800"/>
          </a:xfrm>
          <a:prstGeom prst="chevron">
            <a:avLst>
              <a:gd name="adj" fmla="val 9281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grpSp>
        <p:nvGrpSpPr>
          <p:cNvPr id="3" name="Group 2">
            <a:extLst>
              <a:ext uri="{FF2B5EF4-FFF2-40B4-BE49-F238E27FC236}">
                <a16:creationId xmlns:a16="http://schemas.microsoft.com/office/drawing/2014/main" id="{71FE161C-216F-B841-964E-C39525B4C3B1}"/>
              </a:ext>
            </a:extLst>
          </p:cNvPr>
          <p:cNvGrpSpPr/>
          <p:nvPr/>
        </p:nvGrpSpPr>
        <p:grpSpPr>
          <a:xfrm>
            <a:off x="-237494" y="1200152"/>
            <a:ext cx="2349508" cy="3352800"/>
            <a:chOff x="-237494" y="1200152"/>
            <a:chExt cx="2349508" cy="3352800"/>
          </a:xfrm>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418601" y="2645720"/>
              <a:ext cx="2118978"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SOLUTIONS</a:t>
              </a:r>
            </a:p>
          </p:txBody>
        </p:sp>
        <p:sp>
          <p:nvSpPr>
            <p:cNvPr id="2" name="Right Triangle 1">
              <a:extLst>
                <a:ext uri="{FF2B5EF4-FFF2-40B4-BE49-F238E27FC236}">
                  <a16:creationId xmlns:a16="http://schemas.microsoft.com/office/drawing/2014/main" id="{1839A6CA-D46C-B64C-BD2C-9553E318EE4B}"/>
                </a:ext>
              </a:extLst>
            </p:cNvPr>
            <p:cNvSpPr/>
            <p:nvPr/>
          </p:nvSpPr>
          <p:spPr>
            <a:xfrm rot="13500000">
              <a:off x="-247552"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DBAB445-BB2B-0E41-B462-BE89594BFBB3}"/>
              </a:ext>
            </a:extLst>
          </p:cNvPr>
          <p:cNvSpPr/>
          <p:nvPr/>
        </p:nvSpPr>
        <p:spPr>
          <a:xfrm>
            <a:off x="6513585" y="2419350"/>
            <a:ext cx="1462260" cy="677878"/>
          </a:xfrm>
          <a:prstGeom prst="rect">
            <a:avLst/>
          </a:prstGeom>
        </p:spPr>
        <p:txBody>
          <a:bodyPr wrap="none">
            <a:spAutoFit/>
          </a:bodyPr>
          <a:lstStyle/>
          <a:p>
            <a:pPr lvl="0" algn="ctr">
              <a:lnSpc>
                <a:spcPct val="115000"/>
              </a:lnSpc>
            </a:pPr>
            <a:r>
              <a:rPr lang="en-US" b="1" dirty="0">
                <a:solidFill>
                  <a:schemeClr val="accent1">
                    <a:lumMod val="60000"/>
                    <a:lumOff val="40000"/>
                  </a:schemeClr>
                </a:solidFill>
                <a:latin typeface="Futura" panose="020B0602020204020303" pitchFamily="34" charset="-79"/>
                <a:cs typeface="Futura" panose="020B0602020204020303" pitchFamily="34" charset="-79"/>
              </a:rPr>
              <a:t>UP NEXT </a:t>
            </a:r>
          </a:p>
          <a:p>
            <a:pPr lvl="0" algn="ctr">
              <a:lnSpc>
                <a:spcPct val="115000"/>
              </a:lnSpc>
            </a:pPr>
            <a:r>
              <a:rPr lang="en-US" sz="1400" b="1" dirty="0">
                <a:solidFill>
                  <a:schemeClr val="accent1">
                    <a:lumMod val="60000"/>
                    <a:lumOff val="40000"/>
                  </a:schemeClr>
                </a:solidFill>
                <a:latin typeface="Futura" panose="020B0602020204020303" pitchFamily="34" charset="-79"/>
                <a:cs typeface="Futura" panose="020B0602020204020303" pitchFamily="34" charset="-79"/>
              </a:rPr>
              <a:t>COVID-19</a:t>
            </a:r>
          </a:p>
        </p:txBody>
      </p:sp>
    </p:spTree>
    <p:extLst>
      <p:ext uri="{BB962C8B-B14F-4D97-AF65-F5344CB8AC3E}">
        <p14:creationId xmlns:p14="http://schemas.microsoft.com/office/powerpoint/2010/main" val="2205541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2D9A17"/>
                </a:solidFill>
                <a:latin typeface="Futura" panose="020B0602020204020303" pitchFamily="34" charset="-79"/>
                <a:cs typeface="Futura" panose="020B0602020204020303" pitchFamily="34" charset="-79"/>
              </a:rPr>
              <a:t>INUIT ENTREPRENEURS &amp; COVID19</a:t>
            </a:r>
          </a:p>
        </p:txBody>
      </p:sp>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rgbClr val="2D9A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347527" y="2645720"/>
            <a:ext cx="1976823"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OVERVIEW</a:t>
            </a:r>
          </a:p>
        </p:txBody>
      </p:sp>
      <p:sp>
        <p:nvSpPr>
          <p:cNvPr id="8" name="TextBox 7"/>
          <p:cNvSpPr txBox="1"/>
          <p:nvPr/>
        </p:nvSpPr>
        <p:spPr>
          <a:xfrm>
            <a:off x="4343401" y="1896808"/>
            <a:ext cx="3355868" cy="1538883"/>
          </a:xfrm>
          <a:prstGeom prst="rect">
            <a:avLst/>
          </a:prstGeom>
          <a:noFill/>
          <a:ln>
            <a:noFill/>
          </a:ln>
        </p:spPr>
        <p:txBody>
          <a:bodyPr wrap="square" rtlCol="0" anchor="t">
            <a:spAutoFit/>
          </a:bodyPr>
          <a:lstStyle/>
          <a:p>
            <a:pPr>
              <a:spcBef>
                <a:spcPts val="1200"/>
              </a:spcBef>
            </a:pPr>
            <a:r>
              <a:rPr lang="en-US" sz="1400" b="1" dirty="0">
                <a:solidFill>
                  <a:srgbClr val="2D9A17"/>
                </a:solidFill>
                <a:latin typeface="Roboto Condensed" panose="02000000000000000000" pitchFamily="2" charset="0"/>
                <a:ea typeface="Roboto Condensed" panose="02000000000000000000" pitchFamily="2" charset="0"/>
                <a:cs typeface="Roboto Condensed" panose="02000000000000000000" pitchFamily="2" charset="0"/>
              </a:rPr>
              <a:t>These times are </a:t>
            </a:r>
            <a:r>
              <a:rPr lang="en-US" sz="2200" b="1" dirty="0">
                <a:solidFill>
                  <a:srgbClr val="2D9A17"/>
                </a:solidFill>
                <a:latin typeface="Roboto Condensed" panose="02000000000000000000" pitchFamily="2" charset="0"/>
                <a:ea typeface="Roboto Condensed" panose="02000000000000000000" pitchFamily="2" charset="0"/>
                <a:cs typeface="Roboto Condensed" panose="02000000000000000000" pitchFamily="2" charset="0"/>
              </a:rPr>
              <a:t>very challenging for all small and medium sized businesses</a:t>
            </a:r>
            <a:r>
              <a:rPr lang="en-US" sz="1400" b="1" dirty="0">
                <a:solidFill>
                  <a:srgbClr val="2D9A17"/>
                </a:solidFill>
                <a:latin typeface="Roboto Condensed" panose="02000000000000000000" pitchFamily="2" charset="0"/>
                <a:ea typeface="Roboto Condensed" panose="02000000000000000000" pitchFamily="2" charset="0"/>
                <a:cs typeface="Roboto Condensed" panose="02000000000000000000" pitchFamily="2" charset="0"/>
              </a:rPr>
              <a:t>. The impact is different from region to region, and the North has specific challenges.</a:t>
            </a:r>
          </a:p>
        </p:txBody>
      </p:sp>
      <p:sp>
        <p:nvSpPr>
          <p:cNvPr id="13" name="Chevron 12"/>
          <p:cNvSpPr/>
          <p:nvPr/>
        </p:nvSpPr>
        <p:spPr>
          <a:xfrm>
            <a:off x="7699269" y="1200152"/>
            <a:ext cx="1050094" cy="3352800"/>
          </a:xfrm>
          <a:prstGeom prst="chevron">
            <a:avLst>
              <a:gd name="adj" fmla="val 92813"/>
            </a:avLst>
          </a:prstGeom>
          <a:solidFill>
            <a:srgbClr val="2D9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F8185CC9-48BB-084C-BCAA-73DCB27C4836}"/>
              </a:ext>
            </a:extLst>
          </p:cNvPr>
          <p:cNvSpPr/>
          <p:nvPr/>
        </p:nvSpPr>
        <p:spPr>
          <a:xfrm>
            <a:off x="2083570" y="4324350"/>
            <a:ext cx="1193030" cy="207364"/>
          </a:xfrm>
          <a:prstGeom prst="rect">
            <a:avLst/>
          </a:prstGeom>
        </p:spPr>
        <p:txBody>
          <a:bodyPr wrap="square">
            <a:spAutoFit/>
          </a:bodyPr>
          <a:lstStyle/>
          <a:p>
            <a:pPr lvl="0">
              <a:lnSpc>
                <a:spcPct val="115000"/>
              </a:lnSpc>
              <a:buClr>
                <a:schemeClr val="dk1"/>
              </a:buClr>
              <a:buSzPts val="1100"/>
            </a:pPr>
            <a:r>
              <a:rPr lang="en-US" sz="700" dirty="0">
                <a:solidFill>
                  <a:schemeClr val="bg2"/>
                </a:solidFill>
              </a:rPr>
              <a:t>© Credit: </a:t>
            </a:r>
            <a:r>
              <a:rPr lang="en-US" sz="700" dirty="0" err="1">
                <a:solidFill>
                  <a:schemeClr val="bg2"/>
                </a:solidFill>
              </a:rPr>
              <a:t>Ilkka</a:t>
            </a:r>
            <a:r>
              <a:rPr lang="en-US" sz="700" dirty="0">
                <a:solidFill>
                  <a:schemeClr val="bg2"/>
                </a:solidFill>
              </a:rPr>
              <a:t> </a:t>
            </a:r>
            <a:r>
              <a:rPr lang="en-US" sz="700" dirty="0" err="1">
                <a:solidFill>
                  <a:schemeClr val="bg2"/>
                </a:solidFill>
              </a:rPr>
              <a:t>Koivula</a:t>
            </a:r>
            <a:endParaRPr lang="en-US" sz="700" dirty="0">
              <a:solidFill>
                <a:schemeClr val="bg2"/>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pic>
        <p:nvPicPr>
          <p:cNvPr id="14" name="Picture Placeholder 13" descr="A picture containing tree, food&#10;&#10;Description automatically generated">
            <a:extLst>
              <a:ext uri="{FF2B5EF4-FFF2-40B4-BE49-F238E27FC236}">
                <a16:creationId xmlns:a16="http://schemas.microsoft.com/office/drawing/2014/main" id="{8747429E-4DC3-1F4C-BE43-2C789AC4B8F0}"/>
              </a:ext>
            </a:extLst>
          </p:cNvPr>
          <p:cNvPicPr>
            <a:picLocks noGrp="1" noChangeAspect="1"/>
          </p:cNvPicPr>
          <p:nvPr>
            <p:ph type="pic" sz="quarter" idx="32"/>
          </p:nvPr>
        </p:nvPicPr>
        <p:blipFill rotWithShape="1">
          <a:blip r:embed="rId5" cstate="screen">
            <a:extLst>
              <a:ext uri="{28A0092B-C50C-407E-A947-70E740481C1C}">
                <a14:useLocalDpi xmlns:a14="http://schemas.microsoft.com/office/drawing/2010/main"/>
              </a:ext>
            </a:extLst>
          </a:blip>
          <a:srcRect/>
          <a:stretch/>
        </p:blipFill>
        <p:spPr>
          <a:xfrm>
            <a:off x="936625" y="1196975"/>
            <a:ext cx="3162300" cy="3352800"/>
          </a:xfrm>
        </p:spPr>
      </p:pic>
    </p:spTree>
    <p:extLst>
      <p:ext uri="{BB962C8B-B14F-4D97-AF65-F5344CB8AC3E}">
        <p14:creationId xmlns:p14="http://schemas.microsoft.com/office/powerpoint/2010/main" val="3394899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2D9A17"/>
                </a:solidFill>
                <a:latin typeface="Futura" panose="020B0602020204020303" pitchFamily="34" charset="-79"/>
                <a:cs typeface="Futura" panose="020B0602020204020303" pitchFamily="34" charset="-79"/>
              </a:rPr>
              <a:t>INUIT ENTREPRENEURS &amp; COVID19</a:t>
            </a:r>
          </a:p>
        </p:txBody>
      </p:sp>
      <p:sp>
        <p:nvSpPr>
          <p:cNvPr id="8" name="TextBox 7"/>
          <p:cNvSpPr txBox="1"/>
          <p:nvPr/>
        </p:nvSpPr>
        <p:spPr>
          <a:xfrm>
            <a:off x="2285999" y="1251057"/>
            <a:ext cx="3886201" cy="2400657"/>
          </a:xfrm>
          <a:prstGeom prst="rect">
            <a:avLst/>
          </a:prstGeom>
          <a:noFill/>
          <a:ln>
            <a:noFill/>
          </a:ln>
        </p:spPr>
        <p:txBody>
          <a:bodyPr wrap="square" rtlCol="0" anchor="t">
            <a:spAutoFit/>
          </a:bodyPr>
          <a:lstStyle/>
          <a:p>
            <a:pPr>
              <a:spcBef>
                <a:spcPts val="1200"/>
              </a:spcBef>
            </a:pPr>
            <a:r>
              <a:rPr lang="en-US" sz="1400" b="1" dirty="0">
                <a:solidFill>
                  <a:srgbClr val="2D9A17"/>
                </a:solidFill>
                <a:latin typeface="Roboto Condensed" panose="02000000000000000000" pitchFamily="2" charset="0"/>
                <a:ea typeface="Roboto Condensed" panose="02000000000000000000" pitchFamily="2" charset="0"/>
                <a:cs typeface="Roboto Condensed" panose="02000000000000000000" pitchFamily="2" charset="0"/>
              </a:rPr>
              <a:t>COVID19 has shown us that that there is no ‘Business as usual’. </a:t>
            </a:r>
            <a:r>
              <a:rPr lang="en-US" sz="2200" b="1" dirty="0">
                <a:solidFill>
                  <a:srgbClr val="2D9A17"/>
                </a:solidFill>
                <a:latin typeface="Roboto Condensed" panose="02000000000000000000" pitchFamily="2" charset="0"/>
                <a:ea typeface="Roboto Condensed" panose="02000000000000000000" pitchFamily="2" charset="0"/>
                <a:cs typeface="Roboto Condensed" panose="02000000000000000000" pitchFamily="2" charset="0"/>
              </a:rPr>
              <a:t>Specific challenges </a:t>
            </a:r>
            <a:r>
              <a:rPr lang="en-US" sz="1400" b="1" dirty="0">
                <a:solidFill>
                  <a:srgbClr val="2D9A17"/>
                </a:solidFill>
                <a:latin typeface="Roboto Condensed" panose="02000000000000000000" pitchFamily="2" charset="0"/>
                <a:ea typeface="Roboto Condensed" panose="02000000000000000000" pitchFamily="2" charset="0"/>
                <a:cs typeface="Roboto Condensed" panose="02000000000000000000" pitchFamily="2" charset="0"/>
              </a:rPr>
              <a:t>may seem amplified during this time. </a:t>
            </a:r>
          </a:p>
          <a:p>
            <a:pPr marL="457200" lvl="0" indent="-368300">
              <a:spcBef>
                <a:spcPts val="1200"/>
              </a:spcBef>
              <a:buClr>
                <a:srgbClr val="2D9A17"/>
              </a:buClr>
              <a:buSzPct val="220000"/>
              <a:buFont typeface="Courier New" panose="02070309020205020404" pitchFamily="49" charset="0"/>
              <a:buChar char="o"/>
            </a:pPr>
            <a:r>
              <a:rPr lang="en-US" sz="1200" dirty="0"/>
              <a:t>Mental and physical health</a:t>
            </a:r>
          </a:p>
          <a:p>
            <a:pPr marL="457200" lvl="0" indent="-368300">
              <a:spcBef>
                <a:spcPts val="1200"/>
              </a:spcBef>
              <a:buClr>
                <a:srgbClr val="2D9A17"/>
              </a:buClr>
              <a:buSzPct val="220000"/>
              <a:buFont typeface="Courier New" panose="02070309020205020404" pitchFamily="49" charset="0"/>
              <a:buChar char="o"/>
            </a:pPr>
            <a:r>
              <a:rPr lang="en-US" sz="1200" dirty="0"/>
              <a:t>Economic uncertainty</a:t>
            </a:r>
          </a:p>
          <a:p>
            <a:pPr marL="457200" lvl="0" indent="-368300">
              <a:spcBef>
                <a:spcPts val="1200"/>
              </a:spcBef>
              <a:buClr>
                <a:srgbClr val="2D9A17"/>
              </a:buClr>
              <a:buSzPct val="220000"/>
              <a:buFont typeface="Courier New" panose="02070309020205020404" pitchFamily="49" charset="0"/>
              <a:buChar char="o"/>
            </a:pPr>
            <a:r>
              <a:rPr lang="en-US" sz="1200" dirty="0"/>
              <a:t>Kids at home</a:t>
            </a:r>
          </a:p>
          <a:p>
            <a:pPr marL="457200" lvl="0" indent="-368300">
              <a:spcBef>
                <a:spcPts val="1200"/>
              </a:spcBef>
              <a:buClr>
                <a:srgbClr val="2D9A17"/>
              </a:buClr>
              <a:buSzPct val="220000"/>
              <a:buFont typeface="Courier New" panose="02070309020205020404" pitchFamily="49" charset="0"/>
              <a:buChar char="o"/>
            </a:pPr>
            <a:r>
              <a:rPr lang="en-US" sz="1200" dirty="0"/>
              <a:t>People staying at home and fearing infection - not buying</a:t>
            </a:r>
          </a:p>
        </p:txBody>
      </p:sp>
      <p:sp>
        <p:nvSpPr>
          <p:cNvPr id="13" name="Chevron 12"/>
          <p:cNvSpPr/>
          <p:nvPr/>
        </p:nvSpPr>
        <p:spPr>
          <a:xfrm>
            <a:off x="7699269" y="1200152"/>
            <a:ext cx="1050094" cy="3352800"/>
          </a:xfrm>
          <a:prstGeom prst="chevron">
            <a:avLst>
              <a:gd name="adj" fmla="val 92813"/>
            </a:avLst>
          </a:prstGeom>
          <a:solidFill>
            <a:srgbClr val="2D9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grpSp>
        <p:nvGrpSpPr>
          <p:cNvPr id="3" name="Group 2">
            <a:extLst>
              <a:ext uri="{FF2B5EF4-FFF2-40B4-BE49-F238E27FC236}">
                <a16:creationId xmlns:a16="http://schemas.microsoft.com/office/drawing/2014/main" id="{251E8E54-1251-FC42-AA17-535E28B2CC58}"/>
              </a:ext>
            </a:extLst>
          </p:cNvPr>
          <p:cNvGrpSpPr/>
          <p:nvPr/>
        </p:nvGrpSpPr>
        <p:grpSpPr>
          <a:xfrm>
            <a:off x="-237494" y="1200152"/>
            <a:ext cx="2349508" cy="3352800"/>
            <a:chOff x="-237494" y="1200152"/>
            <a:chExt cx="2349508" cy="3352800"/>
          </a:xfrm>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rgbClr val="2D9A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522510" y="2645720"/>
              <a:ext cx="2326792"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CHALLENGES</a:t>
              </a:r>
            </a:p>
          </p:txBody>
        </p:sp>
        <p:sp>
          <p:nvSpPr>
            <p:cNvPr id="2" name="Right Triangle 1">
              <a:extLst>
                <a:ext uri="{FF2B5EF4-FFF2-40B4-BE49-F238E27FC236}">
                  <a16:creationId xmlns:a16="http://schemas.microsoft.com/office/drawing/2014/main" id="{1839A6CA-D46C-B64C-BD2C-9553E318EE4B}"/>
                </a:ext>
              </a:extLst>
            </p:cNvPr>
            <p:cNvSpPr/>
            <p:nvPr/>
          </p:nvSpPr>
          <p:spPr>
            <a:xfrm rot="13500000">
              <a:off x="-247552"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rgbClr val="2D9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8C672F5B-AE72-1241-9026-0551624FBEA1}"/>
              </a:ext>
            </a:extLst>
          </p:cNvPr>
          <p:cNvSpPr/>
          <p:nvPr/>
        </p:nvSpPr>
        <p:spPr>
          <a:xfrm>
            <a:off x="6096000" y="2419350"/>
            <a:ext cx="2297425" cy="777136"/>
          </a:xfrm>
          <a:prstGeom prst="rect">
            <a:avLst/>
          </a:prstGeom>
        </p:spPr>
        <p:txBody>
          <a:bodyPr wrap="none">
            <a:spAutoFit/>
          </a:bodyPr>
          <a:lstStyle/>
          <a:p>
            <a:pPr lvl="0" algn="ctr">
              <a:lnSpc>
                <a:spcPct val="115000"/>
              </a:lnSpc>
            </a:pPr>
            <a:r>
              <a:rPr lang="en-US" b="1" dirty="0">
                <a:solidFill>
                  <a:srgbClr val="D8ECA3"/>
                </a:solidFill>
                <a:latin typeface="Futura" panose="020B0602020204020303" pitchFamily="34" charset="-79"/>
                <a:cs typeface="Futura" panose="020B0602020204020303" pitchFamily="34" charset="-79"/>
              </a:rPr>
              <a:t>WHAT ELSE? </a:t>
            </a:r>
          </a:p>
          <a:p>
            <a:pPr lvl="0" algn="ctr">
              <a:lnSpc>
                <a:spcPct val="115000"/>
              </a:lnSpc>
            </a:pPr>
            <a:r>
              <a:rPr lang="en-US" b="1" dirty="0">
                <a:solidFill>
                  <a:srgbClr val="D8ECA3"/>
                </a:solidFill>
                <a:latin typeface="Futura" panose="020B0602020204020303" pitchFamily="34" charset="-79"/>
                <a:cs typeface="Futura" panose="020B0602020204020303" pitchFamily="34" charset="-79"/>
              </a:rPr>
              <a:t>LET’S DISCUSS. </a:t>
            </a:r>
          </a:p>
        </p:txBody>
      </p:sp>
    </p:spTree>
    <p:extLst>
      <p:ext uri="{BB962C8B-B14F-4D97-AF65-F5344CB8AC3E}">
        <p14:creationId xmlns:p14="http://schemas.microsoft.com/office/powerpoint/2010/main" val="3991380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0"/>
            <a:ext cx="9144000" cy="5143500"/>
          </a:xfrm>
          <a:prstGeom prst="rect">
            <a:avLst/>
          </a:prstGeom>
          <a:solidFill>
            <a:srgbClr val="794A8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72F69F4-0E71-5444-96F5-477DDBF06866}"/>
              </a:ext>
            </a:extLst>
          </p:cNvPr>
          <p:cNvGrpSpPr/>
          <p:nvPr/>
        </p:nvGrpSpPr>
        <p:grpSpPr>
          <a:xfrm>
            <a:off x="361545" y="1159896"/>
            <a:ext cx="3448455" cy="464924"/>
            <a:chOff x="361545" y="1034952"/>
            <a:chExt cx="3448455" cy="464924"/>
          </a:xfrm>
        </p:grpSpPr>
        <p:sp>
          <p:nvSpPr>
            <p:cNvPr id="21" name="Inhaltsplatzhalter 4"/>
            <p:cNvSpPr txBox="1">
              <a:spLocks/>
            </p:cNvSpPr>
            <p:nvPr/>
          </p:nvSpPr>
          <p:spPr>
            <a:xfrm>
              <a:off x="933044" y="1112912"/>
              <a:ext cx="2876956" cy="24564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BUSINESS PLAN</a:t>
              </a:r>
              <a:r>
                <a:rPr lang="en-US" sz="900" b="1" dirty="0">
                  <a:latin typeface="Futura" panose="020B0602020204020303" pitchFamily="34" charset="-79"/>
                  <a:ea typeface="Roboto" panose="02000000000000000000" pitchFamily="2" charset="0"/>
                  <a:cs typeface="Futura" panose="020B0602020204020303" pitchFamily="34" charset="-79"/>
                </a:rPr>
                <a:t> </a:t>
              </a:r>
            </a:p>
          </p:txBody>
        </p:sp>
        <p:sp>
          <p:nvSpPr>
            <p:cNvPr id="27" name="Oval 26"/>
            <p:cNvSpPr/>
            <p:nvPr/>
          </p:nvSpPr>
          <p:spPr bwMode="auto">
            <a:xfrm>
              <a:off x="361545" y="1034952"/>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01</a:t>
              </a:r>
            </a:p>
          </p:txBody>
        </p:sp>
      </p:grpSp>
      <p:grpSp>
        <p:nvGrpSpPr>
          <p:cNvPr id="4" name="Group 3">
            <a:extLst>
              <a:ext uri="{FF2B5EF4-FFF2-40B4-BE49-F238E27FC236}">
                <a16:creationId xmlns:a16="http://schemas.microsoft.com/office/drawing/2014/main" id="{87764958-EDB5-AE44-93B1-CF7CB8ADDBCF}"/>
              </a:ext>
            </a:extLst>
          </p:cNvPr>
          <p:cNvGrpSpPr/>
          <p:nvPr/>
        </p:nvGrpSpPr>
        <p:grpSpPr>
          <a:xfrm>
            <a:off x="361545" y="1910979"/>
            <a:ext cx="3448455" cy="464924"/>
            <a:chOff x="361545" y="1752781"/>
            <a:chExt cx="3448455" cy="464924"/>
          </a:xfrm>
        </p:grpSpPr>
        <p:sp>
          <p:nvSpPr>
            <p:cNvPr id="28" name="Inhaltsplatzhalter 4"/>
            <p:cNvSpPr txBox="1">
              <a:spLocks/>
            </p:cNvSpPr>
            <p:nvPr/>
          </p:nvSpPr>
          <p:spPr>
            <a:xfrm>
              <a:off x="933044" y="1823839"/>
              <a:ext cx="2876956" cy="24564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MONEY MANAGEMENT</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29" name="Oval 28"/>
            <p:cNvSpPr/>
            <p:nvPr/>
          </p:nvSpPr>
          <p:spPr bwMode="auto">
            <a:xfrm>
              <a:off x="361545" y="1752781"/>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02</a:t>
              </a:r>
            </a:p>
          </p:txBody>
        </p:sp>
      </p:grpSp>
      <p:grpSp>
        <p:nvGrpSpPr>
          <p:cNvPr id="5" name="Group 4">
            <a:extLst>
              <a:ext uri="{FF2B5EF4-FFF2-40B4-BE49-F238E27FC236}">
                <a16:creationId xmlns:a16="http://schemas.microsoft.com/office/drawing/2014/main" id="{DB411437-6DC3-8A4A-A419-FEA8B63AA1CE}"/>
              </a:ext>
            </a:extLst>
          </p:cNvPr>
          <p:cNvGrpSpPr/>
          <p:nvPr/>
        </p:nvGrpSpPr>
        <p:grpSpPr>
          <a:xfrm>
            <a:off x="361545" y="2662062"/>
            <a:ext cx="3448455" cy="464924"/>
            <a:chOff x="361545" y="2516587"/>
            <a:chExt cx="3448455" cy="464924"/>
          </a:xfrm>
        </p:grpSpPr>
        <p:sp>
          <p:nvSpPr>
            <p:cNvPr id="30" name="Inhaltsplatzhalter 4"/>
            <p:cNvSpPr txBox="1">
              <a:spLocks/>
            </p:cNvSpPr>
            <p:nvPr/>
          </p:nvSpPr>
          <p:spPr>
            <a:xfrm>
              <a:off x="933044" y="2586749"/>
              <a:ext cx="2876956" cy="24564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NETWORKING</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31" name="Oval 30"/>
            <p:cNvSpPr/>
            <p:nvPr/>
          </p:nvSpPr>
          <p:spPr bwMode="auto">
            <a:xfrm>
              <a:off x="361545" y="2516587"/>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03</a:t>
              </a:r>
            </a:p>
          </p:txBody>
        </p:sp>
      </p:grpSp>
      <p:grpSp>
        <p:nvGrpSpPr>
          <p:cNvPr id="6" name="Group 5">
            <a:extLst>
              <a:ext uri="{FF2B5EF4-FFF2-40B4-BE49-F238E27FC236}">
                <a16:creationId xmlns:a16="http://schemas.microsoft.com/office/drawing/2014/main" id="{83FCDE11-E16A-FD4F-B6FF-B2938FC05C53}"/>
              </a:ext>
            </a:extLst>
          </p:cNvPr>
          <p:cNvGrpSpPr/>
          <p:nvPr/>
        </p:nvGrpSpPr>
        <p:grpSpPr>
          <a:xfrm>
            <a:off x="361545" y="3413145"/>
            <a:ext cx="3448455" cy="464924"/>
            <a:chOff x="361545" y="3244995"/>
            <a:chExt cx="3448455" cy="464924"/>
          </a:xfrm>
        </p:grpSpPr>
        <p:sp>
          <p:nvSpPr>
            <p:cNvPr id="32" name="Inhaltsplatzhalter 4"/>
            <p:cNvSpPr txBox="1">
              <a:spLocks/>
            </p:cNvSpPr>
            <p:nvPr/>
          </p:nvSpPr>
          <p:spPr>
            <a:xfrm>
              <a:off x="933044" y="3314261"/>
              <a:ext cx="2876956" cy="24564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a:latin typeface="Futura" panose="020B0602020204020303" pitchFamily="34" charset="-79"/>
                  <a:ea typeface="Roboto" panose="02000000000000000000" pitchFamily="2" charset="0"/>
                  <a:cs typeface="Futura" panose="020B0602020204020303" pitchFamily="34" charset="-79"/>
                </a:rPr>
                <a:t>RESOURCES MAPPING</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33" name="Oval 32"/>
            <p:cNvSpPr/>
            <p:nvPr/>
          </p:nvSpPr>
          <p:spPr bwMode="auto">
            <a:xfrm>
              <a:off x="361545" y="3244995"/>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04</a:t>
              </a:r>
            </a:p>
          </p:txBody>
        </p:sp>
      </p:grpSp>
      <p:sp>
        <p:nvSpPr>
          <p:cNvPr id="17" name="Inhaltsplatzhalter 4">
            <a:extLst>
              <a:ext uri="{FF2B5EF4-FFF2-40B4-BE49-F238E27FC236}">
                <a16:creationId xmlns:a16="http://schemas.microsoft.com/office/drawing/2014/main" id="{8328EFD6-6E0B-A24F-8252-A56D95CAD30B}"/>
              </a:ext>
            </a:extLst>
          </p:cNvPr>
          <p:cNvSpPr txBox="1">
            <a:spLocks/>
          </p:cNvSpPr>
          <p:nvPr/>
        </p:nvSpPr>
        <p:spPr>
          <a:xfrm>
            <a:off x="361545" y="366916"/>
            <a:ext cx="4134255" cy="66479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Clr>
                <a:schemeClr val="dk1"/>
              </a:buClr>
              <a:buSzPts val="1100"/>
              <a:buNone/>
            </a:pP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IMPORTANT AREAS </a:t>
            </a:r>
            <a:b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b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TO CONSIDER</a:t>
            </a:r>
          </a:p>
        </p:txBody>
      </p:sp>
      <p:grpSp>
        <p:nvGrpSpPr>
          <p:cNvPr id="8" name="Group 7">
            <a:extLst>
              <a:ext uri="{FF2B5EF4-FFF2-40B4-BE49-F238E27FC236}">
                <a16:creationId xmlns:a16="http://schemas.microsoft.com/office/drawing/2014/main" id="{782EF4E5-10D1-784D-819A-DB9823463B10}"/>
              </a:ext>
            </a:extLst>
          </p:cNvPr>
          <p:cNvGrpSpPr/>
          <p:nvPr/>
        </p:nvGrpSpPr>
        <p:grpSpPr>
          <a:xfrm>
            <a:off x="361545" y="4164226"/>
            <a:ext cx="3448455" cy="464924"/>
            <a:chOff x="361545" y="4039282"/>
            <a:chExt cx="3448455" cy="464924"/>
          </a:xfrm>
        </p:grpSpPr>
        <p:sp>
          <p:nvSpPr>
            <p:cNvPr id="18" name="Inhaltsplatzhalter 4">
              <a:extLst>
                <a:ext uri="{FF2B5EF4-FFF2-40B4-BE49-F238E27FC236}">
                  <a16:creationId xmlns:a16="http://schemas.microsoft.com/office/drawing/2014/main" id="{BF937D17-E457-A145-B24C-14594838977C}"/>
                </a:ext>
              </a:extLst>
            </p:cNvPr>
            <p:cNvSpPr txBox="1">
              <a:spLocks/>
            </p:cNvSpPr>
            <p:nvPr/>
          </p:nvSpPr>
          <p:spPr>
            <a:xfrm>
              <a:off x="933044" y="4108548"/>
              <a:ext cx="2876956" cy="24564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MARKETING</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19" name="Oval 18">
              <a:extLst>
                <a:ext uri="{FF2B5EF4-FFF2-40B4-BE49-F238E27FC236}">
                  <a16:creationId xmlns:a16="http://schemas.microsoft.com/office/drawing/2014/main" id="{2B3EB1D9-3EF7-B14D-9B23-88CA3CF8FE40}"/>
                </a:ext>
              </a:extLst>
            </p:cNvPr>
            <p:cNvSpPr/>
            <p:nvPr/>
          </p:nvSpPr>
          <p:spPr bwMode="auto">
            <a:xfrm>
              <a:off x="361545" y="4039282"/>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05</a:t>
              </a:r>
            </a:p>
          </p:txBody>
        </p:sp>
      </p:grpSp>
      <p:pic>
        <p:nvPicPr>
          <p:cNvPr id="16" name="Picture Placeholder 15" descr="Water next to the ocean&#10;&#10;Description automatically generated">
            <a:extLst>
              <a:ext uri="{FF2B5EF4-FFF2-40B4-BE49-F238E27FC236}">
                <a16:creationId xmlns:a16="http://schemas.microsoft.com/office/drawing/2014/main" id="{417AF40F-7C48-0649-9500-6A95B66F981D}"/>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a:fillRect/>
          </a:stretch>
        </p:blipFill>
        <p:spPr/>
      </p:pic>
      <p:pic>
        <p:nvPicPr>
          <p:cNvPr id="22" name="Picture 21" descr="A close up of a logo&#10;&#10;Description automatically generated">
            <a:extLst>
              <a:ext uri="{FF2B5EF4-FFF2-40B4-BE49-F238E27FC236}">
                <a16:creationId xmlns:a16="http://schemas.microsoft.com/office/drawing/2014/main" id="{5E1FC94B-0176-1246-AB3F-F25C6F355B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86600" y="4594348"/>
            <a:ext cx="1879600" cy="457200"/>
          </a:xfrm>
          <a:prstGeom prst="rect">
            <a:avLst/>
          </a:prstGeom>
        </p:spPr>
      </p:pic>
      <p:sp>
        <p:nvSpPr>
          <p:cNvPr id="34" name="Oval 33">
            <a:extLst>
              <a:ext uri="{FF2B5EF4-FFF2-40B4-BE49-F238E27FC236}">
                <a16:creationId xmlns:a16="http://schemas.microsoft.com/office/drawing/2014/main" id="{194FC77A-A6F1-974E-9A03-0CB9F6BFA4CC}"/>
              </a:ext>
            </a:extLst>
          </p:cNvPr>
          <p:cNvSpPr/>
          <p:nvPr/>
        </p:nvSpPr>
        <p:spPr>
          <a:xfrm>
            <a:off x="4038600" y="2038350"/>
            <a:ext cx="1066800" cy="1066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oogle Shape;57;p4">
            <a:extLst>
              <a:ext uri="{FF2B5EF4-FFF2-40B4-BE49-F238E27FC236}">
                <a16:creationId xmlns:a16="http://schemas.microsoft.com/office/drawing/2014/main" id="{EEF72B2E-3E3F-1743-AC64-B14B73B0A5B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200473" y="2226761"/>
            <a:ext cx="743053" cy="689978"/>
          </a:xfrm>
          <a:prstGeom prst="rect">
            <a:avLst/>
          </a:prstGeom>
          <a:noFill/>
          <a:ln>
            <a:noFill/>
          </a:ln>
        </p:spPr>
      </p:pic>
    </p:spTree>
    <p:extLst>
      <p:ext uri="{BB962C8B-B14F-4D97-AF65-F5344CB8AC3E}">
        <p14:creationId xmlns:p14="http://schemas.microsoft.com/office/powerpoint/2010/main" val="312234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0"/>
                                        <p:tgtEl>
                                          <p:spTgt spid="16"/>
                                        </p:tgtEl>
                                      </p:cBhvr>
                                    </p:animEffect>
                                  </p:childTnLst>
                                </p:cTn>
                              </p:par>
                            </p:childTnLst>
                          </p:cTn>
                        </p:par>
                        <p:par>
                          <p:cTn id="8" fill="hold">
                            <p:stCondLst>
                              <p:cond delay="50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2" presetClass="entr" presetSubtype="8" fill="hold" nodeType="afterEffect">
                                  <p:stCondLst>
                                    <p:cond delay="20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p:tgtEl>
                                          <p:spTgt spid="2"/>
                                        </p:tgtEl>
                                        <p:attrNameLst>
                                          <p:attrName>ppt_x</p:attrName>
                                        </p:attrNameLst>
                                      </p:cBhvr>
                                      <p:tavLst>
                                        <p:tav tm="0">
                                          <p:val>
                                            <p:strVal val="#ppt_x-#ppt_w*1.125000"/>
                                          </p:val>
                                        </p:tav>
                                        <p:tav tm="100000">
                                          <p:val>
                                            <p:strVal val="#ppt_x"/>
                                          </p:val>
                                        </p:tav>
                                      </p:tavLst>
                                    </p:anim>
                                    <p:animEffect transition="in" filter="wipe(right)">
                                      <p:cBhvr>
                                        <p:cTn id="24" dur="1000"/>
                                        <p:tgtEl>
                                          <p:spTgt spid="2"/>
                                        </p:tgtEl>
                                      </p:cBhvr>
                                    </p:animEffect>
                                  </p:childTnLst>
                                </p:cTn>
                              </p:par>
                            </p:childTnLst>
                          </p:cTn>
                        </p:par>
                        <p:par>
                          <p:cTn id="25" fill="hold">
                            <p:stCondLst>
                              <p:cond delay="3500"/>
                            </p:stCondLst>
                            <p:childTnLst>
                              <p:par>
                                <p:cTn id="26" presetID="12" presetClass="entr" presetSubtype="8" fill="hold" nodeType="afterEffect">
                                  <p:stCondLst>
                                    <p:cond delay="200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p:tgtEl>
                                          <p:spTgt spid="4"/>
                                        </p:tgtEl>
                                        <p:attrNameLst>
                                          <p:attrName>ppt_x</p:attrName>
                                        </p:attrNameLst>
                                      </p:cBhvr>
                                      <p:tavLst>
                                        <p:tav tm="0">
                                          <p:val>
                                            <p:strVal val="#ppt_x-#ppt_w*1.125000"/>
                                          </p:val>
                                        </p:tav>
                                        <p:tav tm="100000">
                                          <p:val>
                                            <p:strVal val="#ppt_x"/>
                                          </p:val>
                                        </p:tav>
                                      </p:tavLst>
                                    </p:anim>
                                    <p:animEffect transition="in" filter="wipe(right)">
                                      <p:cBhvr>
                                        <p:cTn id="29" dur="1000"/>
                                        <p:tgtEl>
                                          <p:spTgt spid="4"/>
                                        </p:tgtEl>
                                      </p:cBhvr>
                                    </p:animEffect>
                                  </p:childTnLst>
                                </p:cTn>
                              </p:par>
                            </p:childTnLst>
                          </p:cTn>
                        </p:par>
                        <p:par>
                          <p:cTn id="30" fill="hold">
                            <p:stCondLst>
                              <p:cond delay="6500"/>
                            </p:stCondLst>
                            <p:childTnLst>
                              <p:par>
                                <p:cTn id="31" presetID="12" presetClass="entr" presetSubtype="8" fill="hold" nodeType="afterEffect">
                                  <p:stCondLst>
                                    <p:cond delay="20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p:tgtEl>
                                          <p:spTgt spid="5"/>
                                        </p:tgtEl>
                                        <p:attrNameLst>
                                          <p:attrName>ppt_x</p:attrName>
                                        </p:attrNameLst>
                                      </p:cBhvr>
                                      <p:tavLst>
                                        <p:tav tm="0">
                                          <p:val>
                                            <p:strVal val="#ppt_x-#ppt_w*1.125000"/>
                                          </p:val>
                                        </p:tav>
                                        <p:tav tm="100000">
                                          <p:val>
                                            <p:strVal val="#ppt_x"/>
                                          </p:val>
                                        </p:tav>
                                      </p:tavLst>
                                    </p:anim>
                                    <p:animEffect transition="in" filter="wipe(right)">
                                      <p:cBhvr>
                                        <p:cTn id="34" dur="1000"/>
                                        <p:tgtEl>
                                          <p:spTgt spid="5"/>
                                        </p:tgtEl>
                                      </p:cBhvr>
                                    </p:animEffect>
                                  </p:childTnLst>
                                </p:cTn>
                              </p:par>
                            </p:childTnLst>
                          </p:cTn>
                        </p:par>
                        <p:par>
                          <p:cTn id="35" fill="hold">
                            <p:stCondLst>
                              <p:cond delay="9500"/>
                            </p:stCondLst>
                            <p:childTnLst>
                              <p:par>
                                <p:cTn id="36" presetID="12" presetClass="entr" presetSubtype="8" fill="hold" nodeType="afterEffect">
                                  <p:stCondLst>
                                    <p:cond delay="20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1000"/>
                                        <p:tgtEl>
                                          <p:spTgt spid="6"/>
                                        </p:tgtEl>
                                        <p:attrNameLst>
                                          <p:attrName>ppt_x</p:attrName>
                                        </p:attrNameLst>
                                      </p:cBhvr>
                                      <p:tavLst>
                                        <p:tav tm="0">
                                          <p:val>
                                            <p:strVal val="#ppt_x-#ppt_w*1.125000"/>
                                          </p:val>
                                        </p:tav>
                                        <p:tav tm="100000">
                                          <p:val>
                                            <p:strVal val="#ppt_x"/>
                                          </p:val>
                                        </p:tav>
                                      </p:tavLst>
                                    </p:anim>
                                    <p:animEffect transition="in" filter="wipe(right)">
                                      <p:cBhvr>
                                        <p:cTn id="39" dur="1000"/>
                                        <p:tgtEl>
                                          <p:spTgt spid="6"/>
                                        </p:tgtEl>
                                      </p:cBhvr>
                                    </p:animEffect>
                                  </p:childTnLst>
                                </p:cTn>
                              </p:par>
                            </p:childTnLst>
                          </p:cTn>
                        </p:par>
                        <p:par>
                          <p:cTn id="40" fill="hold">
                            <p:stCondLst>
                              <p:cond delay="12500"/>
                            </p:stCondLst>
                            <p:childTnLst>
                              <p:par>
                                <p:cTn id="41" presetID="12" presetClass="entr" presetSubtype="8" fill="hold" nodeType="afterEffect">
                                  <p:stCondLst>
                                    <p:cond delay="20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1000"/>
                                        <p:tgtEl>
                                          <p:spTgt spid="8"/>
                                        </p:tgtEl>
                                        <p:attrNameLst>
                                          <p:attrName>ppt_x</p:attrName>
                                        </p:attrNameLst>
                                      </p:cBhvr>
                                      <p:tavLst>
                                        <p:tav tm="0">
                                          <p:val>
                                            <p:strVal val="#ppt_x-#ppt_w*1.125000"/>
                                          </p:val>
                                        </p:tav>
                                        <p:tav tm="100000">
                                          <p:val>
                                            <p:strVal val="#ppt_x"/>
                                          </p:val>
                                        </p:tav>
                                      </p:tavLst>
                                    </p:anim>
                                    <p:animEffect transition="in" filter="wipe(right)">
                                      <p:cBhvr>
                                        <p:cTn id="44" dur="1000"/>
                                        <p:tgtEl>
                                          <p:spTgt spid="8"/>
                                        </p:tgtEl>
                                      </p:cBhvr>
                                    </p:animEffect>
                                  </p:childTnLst>
                                </p:cTn>
                              </p:par>
                            </p:childTnLst>
                          </p:cTn>
                        </p:par>
                        <p:par>
                          <p:cTn id="45" fill="hold">
                            <p:stCondLst>
                              <p:cond delay="15500"/>
                            </p:stCondLst>
                            <p:childTnLst>
                              <p:par>
                                <p:cTn id="46" presetID="32" presetClass="emph" presetSubtype="0" fill="hold" nodeType="afterEffect">
                                  <p:stCondLst>
                                    <p:cond delay="0"/>
                                  </p:stCondLst>
                                  <p:childTnLst>
                                    <p:animRot by="120000">
                                      <p:cBhvr>
                                        <p:cTn id="47" dur="100" fill="hold">
                                          <p:stCondLst>
                                            <p:cond delay="0"/>
                                          </p:stCondLst>
                                        </p:cTn>
                                        <p:tgtEl>
                                          <p:spTgt spid="35"/>
                                        </p:tgtEl>
                                        <p:attrNameLst>
                                          <p:attrName>r</p:attrName>
                                        </p:attrNameLst>
                                      </p:cBhvr>
                                    </p:animRot>
                                    <p:animRot by="-240000">
                                      <p:cBhvr>
                                        <p:cTn id="48" dur="200" fill="hold">
                                          <p:stCondLst>
                                            <p:cond delay="200"/>
                                          </p:stCondLst>
                                        </p:cTn>
                                        <p:tgtEl>
                                          <p:spTgt spid="35"/>
                                        </p:tgtEl>
                                        <p:attrNameLst>
                                          <p:attrName>r</p:attrName>
                                        </p:attrNameLst>
                                      </p:cBhvr>
                                    </p:animRot>
                                    <p:animRot by="240000">
                                      <p:cBhvr>
                                        <p:cTn id="49" dur="200" fill="hold">
                                          <p:stCondLst>
                                            <p:cond delay="400"/>
                                          </p:stCondLst>
                                        </p:cTn>
                                        <p:tgtEl>
                                          <p:spTgt spid="35"/>
                                        </p:tgtEl>
                                        <p:attrNameLst>
                                          <p:attrName>r</p:attrName>
                                        </p:attrNameLst>
                                      </p:cBhvr>
                                    </p:animRot>
                                    <p:animRot by="-240000">
                                      <p:cBhvr>
                                        <p:cTn id="50" dur="200" fill="hold">
                                          <p:stCondLst>
                                            <p:cond delay="600"/>
                                          </p:stCondLst>
                                        </p:cTn>
                                        <p:tgtEl>
                                          <p:spTgt spid="35"/>
                                        </p:tgtEl>
                                        <p:attrNameLst>
                                          <p:attrName>r</p:attrName>
                                        </p:attrNameLst>
                                      </p:cBhvr>
                                    </p:animRot>
                                    <p:animRot by="120000">
                                      <p:cBhvr>
                                        <p:cTn id="51" dur="200" fill="hold">
                                          <p:stCondLst>
                                            <p:cond delay="8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2D9A17"/>
                </a:solidFill>
                <a:latin typeface="Futura" panose="020B0602020204020303" pitchFamily="34" charset="-79"/>
                <a:cs typeface="Futura" panose="020B0602020204020303" pitchFamily="34" charset="-79"/>
              </a:rPr>
              <a:t>INUIT ENTREPRENEURS &amp; COVID19</a:t>
            </a:r>
          </a:p>
        </p:txBody>
      </p:sp>
      <p:sp>
        <p:nvSpPr>
          <p:cNvPr id="8" name="TextBox 7"/>
          <p:cNvSpPr txBox="1"/>
          <p:nvPr/>
        </p:nvSpPr>
        <p:spPr>
          <a:xfrm>
            <a:off x="2286000" y="1221124"/>
            <a:ext cx="3907860" cy="3385542"/>
          </a:xfrm>
          <a:prstGeom prst="rect">
            <a:avLst/>
          </a:prstGeom>
          <a:noFill/>
          <a:ln>
            <a:noFill/>
          </a:ln>
        </p:spPr>
        <p:txBody>
          <a:bodyPr wrap="square" rtlCol="0" anchor="t">
            <a:spAutoFit/>
          </a:bodyPr>
          <a:lstStyle/>
          <a:p>
            <a:pPr>
              <a:spcBef>
                <a:spcPts val="1200"/>
              </a:spcBef>
            </a:pPr>
            <a:r>
              <a:rPr lang="en-US" sz="1400" b="1" dirty="0">
                <a:solidFill>
                  <a:srgbClr val="2D9A17"/>
                </a:solidFill>
                <a:latin typeface="Roboto Condensed" panose="02000000000000000000" pitchFamily="2" charset="0"/>
                <a:ea typeface="Roboto Condensed" panose="02000000000000000000" pitchFamily="2" charset="0"/>
                <a:cs typeface="Roboto Condensed" panose="02000000000000000000" pitchFamily="2" charset="0"/>
              </a:rPr>
              <a:t>While there is a lot of </a:t>
            </a:r>
            <a:r>
              <a:rPr lang="en-US" sz="1400" b="1" u="sng" dirty="0">
                <a:solidFill>
                  <a:srgbClr val="2D9A17"/>
                </a:solidFill>
                <a:latin typeface="Roboto Condensed" panose="02000000000000000000" pitchFamily="2" charset="0"/>
                <a:ea typeface="Roboto Condensed" panose="02000000000000000000" pitchFamily="2" charset="0"/>
                <a:cs typeface="Roboto Condensed" panose="02000000000000000000" pitchFamily="2" charset="0"/>
              </a:rPr>
              <a:t>uncertainty</a:t>
            </a:r>
            <a:r>
              <a:rPr lang="en-US" sz="1400" b="1" dirty="0">
                <a:solidFill>
                  <a:srgbClr val="2D9A17"/>
                </a:solidFill>
                <a:latin typeface="Roboto Condensed" panose="02000000000000000000" pitchFamily="2" charset="0"/>
                <a:ea typeface="Roboto Condensed" panose="02000000000000000000" pitchFamily="2" charset="0"/>
                <a:cs typeface="Roboto Condensed" panose="02000000000000000000" pitchFamily="2" charset="0"/>
              </a:rPr>
              <a:t>, </a:t>
            </a:r>
            <a:br>
              <a:rPr lang="en-US" sz="1400" b="1" dirty="0">
                <a:solidFill>
                  <a:srgbClr val="2D9A17"/>
                </a:solidFill>
                <a:latin typeface="Roboto Condensed" panose="02000000000000000000" pitchFamily="2" charset="0"/>
                <a:ea typeface="Roboto Condensed" panose="02000000000000000000" pitchFamily="2" charset="0"/>
                <a:cs typeface="Roboto Condensed" panose="02000000000000000000" pitchFamily="2" charset="0"/>
              </a:rPr>
            </a:br>
            <a:r>
              <a:rPr lang="en-US" sz="1400" b="1" dirty="0">
                <a:solidFill>
                  <a:srgbClr val="2D9A17"/>
                </a:solidFill>
                <a:latin typeface="Roboto Condensed" panose="02000000000000000000" pitchFamily="2" charset="0"/>
                <a:ea typeface="Roboto Condensed" panose="02000000000000000000" pitchFamily="2" charset="0"/>
                <a:cs typeface="Roboto Condensed" panose="02000000000000000000" pitchFamily="2" charset="0"/>
              </a:rPr>
              <a:t>there is also much that </a:t>
            </a:r>
            <a:r>
              <a:rPr lang="en-US" sz="2200" b="1" dirty="0">
                <a:solidFill>
                  <a:srgbClr val="2D9A17"/>
                </a:solidFill>
                <a:latin typeface="Roboto Condensed" panose="02000000000000000000" pitchFamily="2" charset="0"/>
                <a:ea typeface="Roboto Condensed" panose="02000000000000000000" pitchFamily="2" charset="0"/>
                <a:cs typeface="Roboto Condensed" panose="02000000000000000000" pitchFamily="2" charset="0"/>
              </a:rPr>
              <a:t>can be done</a:t>
            </a:r>
            <a:r>
              <a:rPr lang="en-US" sz="1400" b="1" dirty="0">
                <a:solidFill>
                  <a:srgbClr val="2D9A17"/>
                </a:solidFill>
                <a:latin typeface="Roboto Condensed" panose="02000000000000000000" pitchFamily="2" charset="0"/>
                <a:ea typeface="Roboto Condensed" panose="02000000000000000000" pitchFamily="2" charset="0"/>
                <a:cs typeface="Roboto Condensed" panose="02000000000000000000" pitchFamily="2" charset="0"/>
              </a:rPr>
              <a:t>. </a:t>
            </a:r>
          </a:p>
          <a:p>
            <a:pPr marL="457200" lvl="0" indent="-368300">
              <a:spcBef>
                <a:spcPts val="1200"/>
              </a:spcBef>
              <a:buClr>
                <a:srgbClr val="794A87"/>
              </a:buClr>
              <a:buSzPct val="220000"/>
              <a:buFont typeface="Courier New" panose="02070309020205020404" pitchFamily="49" charset="0"/>
              <a:buChar char="o"/>
            </a:pPr>
            <a:r>
              <a:rPr lang="en-US" sz="1200" dirty="0"/>
              <a:t>Focus on self-care and family’s health first</a:t>
            </a:r>
          </a:p>
          <a:p>
            <a:pPr marL="457200" lvl="0" indent="-368300">
              <a:spcBef>
                <a:spcPts val="1200"/>
              </a:spcBef>
              <a:buClr>
                <a:srgbClr val="794A87"/>
              </a:buClr>
              <a:buSzPct val="220000"/>
              <a:buFont typeface="Courier New" panose="02070309020205020404" pitchFamily="49" charset="0"/>
              <a:buChar char="o"/>
            </a:pPr>
            <a:r>
              <a:rPr lang="en-US" sz="1200" dirty="0"/>
              <a:t>Shift to online business options where possible</a:t>
            </a:r>
          </a:p>
          <a:p>
            <a:pPr marL="457200" lvl="0" indent="-368300">
              <a:spcBef>
                <a:spcPts val="1200"/>
              </a:spcBef>
              <a:buClr>
                <a:srgbClr val="794A87"/>
              </a:buClr>
              <a:buSzPct val="220000"/>
              <a:buFont typeface="Courier New" panose="02070309020205020404" pitchFamily="49" charset="0"/>
              <a:buChar char="o"/>
            </a:pPr>
            <a:r>
              <a:rPr lang="en-US" sz="1200" dirty="0"/>
              <a:t>What parts of business or business development can you do now and what could be delayed</a:t>
            </a:r>
          </a:p>
          <a:p>
            <a:pPr marL="457200" lvl="0" indent="-368300">
              <a:spcBef>
                <a:spcPts val="1200"/>
              </a:spcBef>
              <a:buClr>
                <a:srgbClr val="794A87"/>
              </a:buClr>
              <a:buSzPct val="220000"/>
              <a:buFont typeface="Courier New" panose="02070309020205020404" pitchFamily="49" charset="0"/>
              <a:buChar char="o"/>
            </a:pPr>
            <a:r>
              <a:rPr lang="en-US" sz="1200" dirty="0"/>
              <a:t>Qualifying for CERB</a:t>
            </a:r>
          </a:p>
          <a:p>
            <a:pPr marL="457200" lvl="0" indent="-368300">
              <a:spcBef>
                <a:spcPts val="1200"/>
              </a:spcBef>
              <a:buClr>
                <a:srgbClr val="794A87"/>
              </a:buClr>
              <a:buSzPct val="220000"/>
              <a:buFont typeface="Courier New" panose="02070309020205020404" pitchFamily="49" charset="0"/>
              <a:buChar char="o"/>
            </a:pPr>
            <a:r>
              <a:rPr lang="en-US" sz="1200" dirty="0"/>
              <a:t>Delay business launch or other big decisions</a:t>
            </a:r>
          </a:p>
          <a:p>
            <a:pPr marL="457200" lvl="0" indent="-368300">
              <a:spcBef>
                <a:spcPts val="1200"/>
              </a:spcBef>
              <a:buClr>
                <a:srgbClr val="794A87"/>
              </a:buClr>
              <a:buSzPct val="220000"/>
              <a:buFont typeface="Courier New" panose="02070309020205020404" pitchFamily="49" charset="0"/>
              <a:buChar char="o"/>
            </a:pPr>
            <a:r>
              <a:rPr lang="en-US" sz="1200" dirty="0"/>
              <a:t>Work on building connections and relationships</a:t>
            </a:r>
          </a:p>
          <a:p>
            <a:pPr marL="88900">
              <a:spcBef>
                <a:spcPts val="1200"/>
              </a:spcBef>
              <a:buClr>
                <a:srgbClr val="794A87"/>
              </a:buClr>
              <a:buSzPct val="220000"/>
            </a:pPr>
            <a:r>
              <a:rPr lang="en-US" sz="1200" dirty="0">
                <a:solidFill>
                  <a:srgbClr val="2D9A17"/>
                </a:solidFill>
                <a:latin typeface="Roboto Medium" panose="02000000000000000000" pitchFamily="2" charset="0"/>
                <a:ea typeface="Roboto Medium" panose="02000000000000000000" pitchFamily="2" charset="0"/>
                <a:cs typeface="Roboto Medium" panose="02000000000000000000" pitchFamily="2" charset="0"/>
              </a:rPr>
              <a:t>Most importantly, work together. </a:t>
            </a:r>
          </a:p>
        </p:txBody>
      </p:sp>
      <p:sp>
        <p:nvSpPr>
          <p:cNvPr id="13" name="Chevron 12"/>
          <p:cNvSpPr/>
          <p:nvPr/>
        </p:nvSpPr>
        <p:spPr>
          <a:xfrm>
            <a:off x="7699269" y="1200152"/>
            <a:ext cx="1050094" cy="3352800"/>
          </a:xfrm>
          <a:prstGeom prst="chevron">
            <a:avLst>
              <a:gd name="adj" fmla="val 92813"/>
            </a:avLst>
          </a:prstGeom>
          <a:solidFill>
            <a:srgbClr val="2D9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grpSp>
        <p:nvGrpSpPr>
          <p:cNvPr id="3" name="Group 2">
            <a:extLst>
              <a:ext uri="{FF2B5EF4-FFF2-40B4-BE49-F238E27FC236}">
                <a16:creationId xmlns:a16="http://schemas.microsoft.com/office/drawing/2014/main" id="{CD9D2EB4-93FD-1A41-B41E-D75C88F60E58}"/>
              </a:ext>
            </a:extLst>
          </p:cNvPr>
          <p:cNvGrpSpPr/>
          <p:nvPr/>
        </p:nvGrpSpPr>
        <p:grpSpPr>
          <a:xfrm>
            <a:off x="-237494" y="1200152"/>
            <a:ext cx="2349508" cy="3352800"/>
            <a:chOff x="-237494" y="1200152"/>
            <a:chExt cx="2349508" cy="3352800"/>
          </a:xfrm>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rgbClr val="2D9A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418601" y="2645720"/>
              <a:ext cx="2118978"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SOLUTIONS</a:t>
              </a:r>
            </a:p>
          </p:txBody>
        </p:sp>
        <p:sp>
          <p:nvSpPr>
            <p:cNvPr id="2" name="Right Triangle 1">
              <a:extLst>
                <a:ext uri="{FF2B5EF4-FFF2-40B4-BE49-F238E27FC236}">
                  <a16:creationId xmlns:a16="http://schemas.microsoft.com/office/drawing/2014/main" id="{1839A6CA-D46C-B64C-BD2C-9553E318EE4B}"/>
                </a:ext>
              </a:extLst>
            </p:cNvPr>
            <p:cNvSpPr/>
            <p:nvPr/>
          </p:nvSpPr>
          <p:spPr>
            <a:xfrm rot="13500000">
              <a:off x="-247552"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rgbClr val="2D9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DBAB445-BB2B-0E41-B462-BE89594BFBB3}"/>
              </a:ext>
            </a:extLst>
          </p:cNvPr>
          <p:cNvSpPr/>
          <p:nvPr/>
        </p:nvSpPr>
        <p:spPr>
          <a:xfrm>
            <a:off x="6490182" y="2419350"/>
            <a:ext cx="1509067" cy="777136"/>
          </a:xfrm>
          <a:prstGeom prst="rect">
            <a:avLst/>
          </a:prstGeom>
        </p:spPr>
        <p:txBody>
          <a:bodyPr wrap="none">
            <a:spAutoFit/>
          </a:bodyPr>
          <a:lstStyle/>
          <a:p>
            <a:pPr lvl="0" algn="ctr">
              <a:lnSpc>
                <a:spcPct val="115000"/>
              </a:lnSpc>
            </a:pPr>
            <a:r>
              <a:rPr lang="en-US" b="1" dirty="0">
                <a:solidFill>
                  <a:srgbClr val="D8ECA3"/>
                </a:solidFill>
                <a:latin typeface="Futura" panose="020B0602020204020303" pitchFamily="34" charset="-79"/>
                <a:cs typeface="Futura" panose="020B0602020204020303" pitchFamily="34" charset="-79"/>
              </a:rPr>
              <a:t>YOU CAN</a:t>
            </a:r>
          </a:p>
          <a:p>
            <a:pPr lvl="0" algn="ctr">
              <a:lnSpc>
                <a:spcPct val="115000"/>
              </a:lnSpc>
            </a:pPr>
            <a:r>
              <a:rPr lang="en-US" b="1" dirty="0">
                <a:solidFill>
                  <a:srgbClr val="D8ECA3"/>
                </a:solidFill>
                <a:latin typeface="Futura" panose="020B0602020204020303" pitchFamily="34" charset="-79"/>
                <a:cs typeface="Futura" panose="020B0602020204020303" pitchFamily="34" charset="-79"/>
              </a:rPr>
              <a:t>DO THIS!</a:t>
            </a:r>
          </a:p>
        </p:txBody>
      </p:sp>
    </p:spTree>
    <p:extLst>
      <p:ext uri="{BB962C8B-B14F-4D97-AF65-F5344CB8AC3E}">
        <p14:creationId xmlns:p14="http://schemas.microsoft.com/office/powerpoint/2010/main" val="2251967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lumMod val="75000"/>
                    <a:lumOff val="25000"/>
                  </a:schemeClr>
                </a:solidFill>
                <a:latin typeface="Futura" panose="020B0602020204020303" pitchFamily="34" charset="-79"/>
                <a:cs typeface="Futura" panose="020B0602020204020303" pitchFamily="34" charset="-79"/>
              </a:rPr>
              <a:t>ADDITIONAL RESOURCES</a:t>
            </a:r>
          </a:p>
        </p:txBody>
      </p:sp>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347527" y="2645720"/>
            <a:ext cx="1976823"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OVERVIEW</a:t>
            </a:r>
          </a:p>
        </p:txBody>
      </p:sp>
      <p:sp>
        <p:nvSpPr>
          <p:cNvPr id="8" name="TextBox 7"/>
          <p:cNvSpPr txBox="1"/>
          <p:nvPr/>
        </p:nvSpPr>
        <p:spPr>
          <a:xfrm>
            <a:off x="4343401" y="1896808"/>
            <a:ext cx="3355868" cy="2277547"/>
          </a:xfrm>
          <a:prstGeom prst="rect">
            <a:avLst/>
          </a:prstGeom>
          <a:noFill/>
          <a:ln>
            <a:noFill/>
          </a:ln>
        </p:spPr>
        <p:txBody>
          <a:bodyPr wrap="square" rtlCol="0" anchor="t">
            <a:spAutoFit/>
          </a:bodyPr>
          <a:lstStyle/>
          <a:p>
            <a:pPr>
              <a:spcBef>
                <a:spcPts val="1200"/>
              </a:spcBef>
            </a:pPr>
            <a:r>
              <a:rPr lang="en-US" sz="1400" b="1" dirty="0">
                <a:latin typeface="Roboto Condensed" panose="02000000000000000000" pitchFamily="2" charset="0"/>
                <a:ea typeface="Roboto Condensed" panose="02000000000000000000" pitchFamily="2" charset="0"/>
                <a:cs typeface="Roboto Condensed" panose="02000000000000000000" pitchFamily="2" charset="0"/>
              </a:rPr>
              <a:t>One-stop online shop for Nunavut services, goods and experiences: </a:t>
            </a:r>
            <a:r>
              <a:rPr lang="en-US" sz="2200" b="1" dirty="0" err="1">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www.ShopNunavut.ca</a:t>
            </a:r>
            <a:endParaRPr lang="en-US" sz="2200" b="1" dirty="0">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endParaRPr>
          </a:p>
          <a:p>
            <a:pPr>
              <a:spcBef>
                <a:spcPts val="1200"/>
              </a:spcBef>
            </a:pPr>
            <a:r>
              <a:rPr lang="en-US" sz="1400" b="1" dirty="0">
                <a:latin typeface="Roboto Condensed" panose="02000000000000000000" pitchFamily="2" charset="0"/>
                <a:ea typeface="Roboto Condensed" panose="02000000000000000000" pitchFamily="2" charset="0"/>
                <a:cs typeface="Roboto Condensed" panose="02000000000000000000" pitchFamily="2" charset="0"/>
              </a:rPr>
              <a:t>National Aboriginal Capital Corporations: </a:t>
            </a:r>
            <a:r>
              <a:rPr lang="en-US" sz="2200" b="1" dirty="0" err="1">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www.nacca.ca</a:t>
            </a:r>
            <a:endParaRPr lang="en-US" sz="2200" b="1" dirty="0">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endParaRPr>
          </a:p>
          <a:p>
            <a:pPr>
              <a:spcBef>
                <a:spcPts val="1200"/>
              </a:spcBef>
            </a:pPr>
            <a:r>
              <a:rPr lang="en-US" sz="1400" b="1" dirty="0" err="1">
                <a:latin typeface="Roboto Condensed" panose="02000000000000000000" pitchFamily="2" charset="0"/>
                <a:ea typeface="Roboto Condensed" panose="02000000000000000000" pitchFamily="2" charset="0"/>
                <a:cs typeface="Roboto Condensed" panose="02000000000000000000" pitchFamily="2" charset="0"/>
              </a:rPr>
              <a:t>Futurpreneur</a:t>
            </a:r>
            <a:r>
              <a:rPr lang="en-US" sz="1400" b="1" dirty="0">
                <a:latin typeface="Roboto Condensed" panose="02000000000000000000" pitchFamily="2" charset="0"/>
                <a:ea typeface="Roboto Condensed" panose="02000000000000000000" pitchFamily="2" charset="0"/>
                <a:cs typeface="Roboto Condensed" panose="02000000000000000000" pitchFamily="2" charset="0"/>
              </a:rPr>
              <a:t> Canada: </a:t>
            </a:r>
            <a:r>
              <a:rPr lang="en-US" sz="2200" b="1" dirty="0" err="1">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www.futurpreneur.ca</a:t>
            </a:r>
            <a:endParaRPr lang="en-US" sz="1400" b="1" dirty="0">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3" name="Chevron 12"/>
          <p:cNvSpPr/>
          <p:nvPr/>
        </p:nvSpPr>
        <p:spPr>
          <a:xfrm>
            <a:off x="7699269" y="1200152"/>
            <a:ext cx="1050094" cy="3352800"/>
          </a:xfrm>
          <a:prstGeom prst="chevron">
            <a:avLst>
              <a:gd name="adj" fmla="val 9281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F8185CC9-48BB-084C-BCAA-73DCB27C4836}"/>
              </a:ext>
            </a:extLst>
          </p:cNvPr>
          <p:cNvSpPr/>
          <p:nvPr/>
        </p:nvSpPr>
        <p:spPr>
          <a:xfrm>
            <a:off x="2083570" y="4324350"/>
            <a:ext cx="1193030" cy="207364"/>
          </a:xfrm>
          <a:prstGeom prst="rect">
            <a:avLst/>
          </a:prstGeom>
        </p:spPr>
        <p:txBody>
          <a:bodyPr wrap="square">
            <a:spAutoFit/>
          </a:bodyPr>
          <a:lstStyle/>
          <a:p>
            <a:pPr lvl="0">
              <a:lnSpc>
                <a:spcPct val="115000"/>
              </a:lnSpc>
              <a:buClr>
                <a:schemeClr val="dk1"/>
              </a:buClr>
              <a:buSzPts val="1100"/>
            </a:pPr>
            <a:r>
              <a:rPr lang="en-US" sz="700" dirty="0">
                <a:solidFill>
                  <a:schemeClr val="bg2"/>
                </a:solidFill>
              </a:rPr>
              <a:t>© Credit: </a:t>
            </a:r>
            <a:r>
              <a:rPr lang="en-US" sz="700" dirty="0" err="1">
                <a:solidFill>
                  <a:schemeClr val="bg2"/>
                </a:solidFill>
              </a:rPr>
              <a:t>Ilkka</a:t>
            </a:r>
            <a:r>
              <a:rPr lang="en-US" sz="700" dirty="0">
                <a:solidFill>
                  <a:schemeClr val="bg2"/>
                </a:solidFill>
              </a:rPr>
              <a:t> </a:t>
            </a:r>
            <a:r>
              <a:rPr lang="en-US" sz="700" dirty="0" err="1">
                <a:solidFill>
                  <a:schemeClr val="bg2"/>
                </a:solidFill>
              </a:rPr>
              <a:t>Koivula</a:t>
            </a:r>
            <a:endParaRPr lang="en-US" sz="700" dirty="0">
              <a:solidFill>
                <a:schemeClr val="bg2"/>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pic>
        <p:nvPicPr>
          <p:cNvPr id="14" name="Picture Placeholder 13" descr="Shape, arrow&#10;&#10;Description automatically generated">
            <a:extLst>
              <a:ext uri="{FF2B5EF4-FFF2-40B4-BE49-F238E27FC236}">
                <a16:creationId xmlns:a16="http://schemas.microsoft.com/office/drawing/2014/main" id="{59422974-DFD1-AC43-BD28-FFC6C8AF625B}"/>
              </a:ext>
            </a:extLst>
          </p:cNvPr>
          <p:cNvPicPr>
            <a:picLocks noGrp="1" noChangeAspect="1"/>
          </p:cNvPicPr>
          <p:nvPr>
            <p:ph type="pic" sz="quarter" idx="32"/>
          </p:nvPr>
        </p:nvPicPr>
        <p:blipFill>
          <a:blip r:embed="rId5" cstate="screen">
            <a:extLst>
              <a:ext uri="{28A0092B-C50C-407E-A947-70E740481C1C}">
                <a14:useLocalDpi xmlns:a14="http://schemas.microsoft.com/office/drawing/2010/main"/>
              </a:ext>
            </a:extLst>
          </a:blip>
          <a:srcRect/>
          <a:stretch>
            <a:fillRect/>
          </a:stretch>
        </p:blipFill>
        <p:spPr>
          <a:xfrm>
            <a:off x="936625" y="1204913"/>
            <a:ext cx="3162300" cy="3352800"/>
          </a:xfrm>
        </p:spPr>
      </p:pic>
    </p:spTree>
    <p:extLst>
      <p:ext uri="{BB962C8B-B14F-4D97-AF65-F5344CB8AC3E}">
        <p14:creationId xmlns:p14="http://schemas.microsoft.com/office/powerpoint/2010/main" val="3641283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0"/>
            <a:ext cx="4572000" cy="5143500"/>
          </a:xfrm>
          <a:prstGeom prst="rect">
            <a:avLst/>
          </a:prstGeom>
          <a:solidFill>
            <a:srgbClr val="794A8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nhaltsplatzhalter 4">
            <a:extLst>
              <a:ext uri="{FF2B5EF4-FFF2-40B4-BE49-F238E27FC236}">
                <a16:creationId xmlns:a16="http://schemas.microsoft.com/office/drawing/2014/main" id="{8328EFD6-6E0B-A24F-8252-A56D95CAD30B}"/>
              </a:ext>
            </a:extLst>
          </p:cNvPr>
          <p:cNvSpPr txBox="1">
            <a:spLocks/>
          </p:cNvSpPr>
          <p:nvPr/>
        </p:nvSpPr>
        <p:spPr>
          <a:xfrm>
            <a:off x="361545" y="911052"/>
            <a:ext cx="4134255" cy="83099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Clr>
                <a:schemeClr val="dk1"/>
              </a:buClr>
              <a:buSzPts val="1100"/>
              <a:buNone/>
            </a:pPr>
            <a:r>
              <a:rPr lang="en-US" sz="36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QUJANNAMIIK</a:t>
            </a: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 </a:t>
            </a:r>
          </a:p>
          <a:p>
            <a:pPr marL="0" lvl="0" indent="0">
              <a:spcAft>
                <a:spcPts val="0"/>
              </a:spcAft>
              <a:buClr>
                <a:schemeClr val="dk1"/>
              </a:buClr>
              <a:buSzPts val="1100"/>
              <a:buNone/>
            </a:pP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THANK YOU!</a:t>
            </a:r>
          </a:p>
        </p:txBody>
      </p:sp>
      <p:pic>
        <p:nvPicPr>
          <p:cNvPr id="7" name="Picture Placeholder 6" descr="Water next to the ocean&#10;&#10;Description automatically generated">
            <a:extLst>
              <a:ext uri="{FF2B5EF4-FFF2-40B4-BE49-F238E27FC236}">
                <a16:creationId xmlns:a16="http://schemas.microsoft.com/office/drawing/2014/main" id="{50069400-F65B-6F43-84AC-14A3ECD44492}"/>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a:fillRect/>
          </a:stretch>
        </p:blipFill>
        <p:spPr/>
      </p:pic>
      <p:sp>
        <p:nvSpPr>
          <p:cNvPr id="3" name="Oval 2"/>
          <p:cNvSpPr/>
          <p:nvPr/>
        </p:nvSpPr>
        <p:spPr>
          <a:xfrm>
            <a:off x="4038600" y="2038350"/>
            <a:ext cx="1066800" cy="1066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oogle Shape;57;p4">
            <a:extLst>
              <a:ext uri="{FF2B5EF4-FFF2-40B4-BE49-F238E27FC236}">
                <a16:creationId xmlns:a16="http://schemas.microsoft.com/office/drawing/2014/main" id="{18CA199D-6FBC-D04F-B874-AB7D16362D4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00473" y="2226761"/>
            <a:ext cx="743053" cy="689978"/>
          </a:xfrm>
          <a:prstGeom prst="rect">
            <a:avLst/>
          </a:prstGeom>
          <a:noFill/>
          <a:ln>
            <a:noFill/>
          </a:ln>
        </p:spPr>
      </p:pic>
      <p:sp>
        <p:nvSpPr>
          <p:cNvPr id="22" name="Inhaltsplatzhalter 4">
            <a:extLst>
              <a:ext uri="{FF2B5EF4-FFF2-40B4-BE49-F238E27FC236}">
                <a16:creationId xmlns:a16="http://schemas.microsoft.com/office/drawing/2014/main" id="{26D1A3F4-4157-F34D-85DA-801C3AC9178F}"/>
              </a:ext>
            </a:extLst>
          </p:cNvPr>
          <p:cNvSpPr txBox="1">
            <a:spLocks/>
          </p:cNvSpPr>
          <p:nvPr/>
        </p:nvSpPr>
        <p:spPr>
          <a:xfrm>
            <a:off x="361545" y="4095750"/>
            <a:ext cx="3524655" cy="4985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Clr>
                <a:schemeClr val="dk1"/>
              </a:buClr>
              <a:buSzPts val="1100"/>
              <a:buNone/>
            </a:pPr>
            <a:r>
              <a:rPr lang="en-US" sz="1800" i="1" dirty="0">
                <a:latin typeface="Futura Medium" panose="020B0602020204020303" pitchFamily="34" charset="-79"/>
                <a:ea typeface="Roboto Lt" pitchFamily="2" charset="0"/>
                <a:cs typeface="Futura Medium" panose="020B0602020204020303" pitchFamily="34" charset="-79"/>
                <a:sym typeface="Arial"/>
              </a:rPr>
              <a:t>Inspiring Entrepreneurship </a:t>
            </a:r>
            <a:br>
              <a:rPr lang="en-US" sz="1800" i="1" dirty="0">
                <a:latin typeface="Futura Medium" panose="020B0602020204020303" pitchFamily="34" charset="-79"/>
                <a:ea typeface="Roboto Lt" pitchFamily="2" charset="0"/>
                <a:cs typeface="Futura Medium" panose="020B0602020204020303" pitchFamily="34" charset="-79"/>
                <a:sym typeface="Arial"/>
              </a:rPr>
            </a:br>
            <a:r>
              <a:rPr lang="en-US" sz="1800" i="1" dirty="0">
                <a:latin typeface="Futura Medium" panose="020B0602020204020303" pitchFamily="34" charset="-79"/>
                <a:ea typeface="Roboto Lt" pitchFamily="2" charset="0"/>
                <a:cs typeface="Futura Medium" panose="020B0602020204020303" pitchFamily="34" charset="-79"/>
                <a:sym typeface="Arial"/>
              </a:rPr>
              <a:t>for Stronger Inuit Communities</a:t>
            </a:r>
            <a:endParaRPr lang="en-US" sz="1800" i="1" dirty="0">
              <a:latin typeface="Futura Medium" panose="020B0602020204020303" pitchFamily="34" charset="-79"/>
              <a:ea typeface="Roboto Lt" pitchFamily="2" charset="0"/>
              <a:cs typeface="Futura Medium" panose="020B0602020204020303" pitchFamily="34" charset="-79"/>
            </a:endParaRPr>
          </a:p>
        </p:txBody>
      </p:sp>
      <p:pic>
        <p:nvPicPr>
          <p:cNvPr id="10" name="Picture 9" descr="A close up of a logo&#10;&#10;Description automatically generated">
            <a:extLst>
              <a:ext uri="{FF2B5EF4-FFF2-40B4-BE49-F238E27FC236}">
                <a16:creationId xmlns:a16="http://schemas.microsoft.com/office/drawing/2014/main" id="{6FCE524B-D462-154D-9661-F4836935A9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86600" y="4594348"/>
            <a:ext cx="1879600" cy="457200"/>
          </a:xfrm>
          <a:prstGeom prst="rect">
            <a:avLst/>
          </a:prstGeom>
        </p:spPr>
      </p:pic>
    </p:spTree>
    <p:extLst>
      <p:ext uri="{BB962C8B-B14F-4D97-AF65-F5344CB8AC3E}">
        <p14:creationId xmlns:p14="http://schemas.microsoft.com/office/powerpoint/2010/main" val="3616128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2" presetClass="entr" presetSubtype="8" fill="hold" grpId="0" nodeType="afterEffect">
                                  <p:stCondLst>
                                    <p:cond delay="20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p:tgtEl>
                                          <p:spTgt spid="22"/>
                                        </p:tgtEl>
                                        <p:attrNameLst>
                                          <p:attrName>ppt_x</p:attrName>
                                        </p:attrNameLst>
                                      </p:cBhvr>
                                      <p:tavLst>
                                        <p:tav tm="0">
                                          <p:val>
                                            <p:strVal val="#ppt_x-#ppt_w*1.125000"/>
                                          </p:val>
                                        </p:tav>
                                        <p:tav tm="100000">
                                          <p:val>
                                            <p:strVal val="#ppt_x"/>
                                          </p:val>
                                        </p:tav>
                                      </p:tavLst>
                                    </p:anim>
                                    <p:animEffect transition="in" filter="wipe(right)">
                                      <p:cBhvr>
                                        <p:cTn id="18" dur="1000"/>
                                        <p:tgtEl>
                                          <p:spTgt spid="22"/>
                                        </p:tgtEl>
                                      </p:cBhvr>
                                    </p:animEffect>
                                  </p:childTnLst>
                                </p:cTn>
                              </p:par>
                            </p:childTnLst>
                          </p:cTn>
                        </p:par>
                        <p:par>
                          <p:cTn id="19" fill="hold">
                            <p:stCondLst>
                              <p:cond delay="3500"/>
                            </p:stCondLst>
                            <p:childTnLst>
                              <p:par>
                                <p:cTn id="20" presetID="32" presetClass="emph" presetSubtype="0" fill="hold" nodeType="afterEffect">
                                  <p:stCondLst>
                                    <p:cond delay="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cTn>
                              </p:par>
                            </p:childTnLst>
                          </p:cTn>
                        </p:par>
                        <p:par>
                          <p:cTn id="26" fill="hold">
                            <p:stCondLst>
                              <p:cond delay="45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1AAD96"/>
                </a:solidFill>
                <a:latin typeface="Futura" panose="020B0602020204020303" pitchFamily="34" charset="-79"/>
                <a:cs typeface="Futura" panose="020B0602020204020303" pitchFamily="34" charset="-79"/>
              </a:rPr>
              <a:t>BUSINESS PLAN</a:t>
            </a:r>
          </a:p>
        </p:txBody>
      </p:sp>
      <p:grpSp>
        <p:nvGrpSpPr>
          <p:cNvPr id="21" name="Group 20">
            <a:extLst>
              <a:ext uri="{FF2B5EF4-FFF2-40B4-BE49-F238E27FC236}">
                <a16:creationId xmlns:a16="http://schemas.microsoft.com/office/drawing/2014/main" id="{FF24B3AA-60A0-1B49-A58F-711B8454F906}"/>
              </a:ext>
            </a:extLst>
          </p:cNvPr>
          <p:cNvGrpSpPr/>
          <p:nvPr/>
        </p:nvGrpSpPr>
        <p:grpSpPr>
          <a:xfrm>
            <a:off x="381000" y="1200152"/>
            <a:ext cx="519762" cy="3352800"/>
            <a:chOff x="381000" y="1200152"/>
            <a:chExt cx="519762" cy="3352800"/>
          </a:xfrm>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p>
          </p:txBody>
        </p:sp>
        <p:sp>
          <p:nvSpPr>
            <p:cNvPr id="6" name="Rectangle 5"/>
            <p:cNvSpPr/>
            <p:nvPr/>
          </p:nvSpPr>
          <p:spPr>
            <a:xfrm rot="16200000">
              <a:off x="-347527" y="2645720"/>
              <a:ext cx="1976823"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OVERVIEW</a:t>
              </a:r>
            </a:p>
          </p:txBody>
        </p:sp>
      </p:grpSp>
      <p:sp>
        <p:nvSpPr>
          <p:cNvPr id="8" name="TextBox 7"/>
          <p:cNvSpPr txBox="1"/>
          <p:nvPr/>
        </p:nvSpPr>
        <p:spPr>
          <a:xfrm>
            <a:off x="4343401" y="1896808"/>
            <a:ext cx="3429000" cy="2369880"/>
          </a:xfrm>
          <a:prstGeom prst="rect">
            <a:avLst/>
          </a:prstGeom>
          <a:noFill/>
          <a:ln>
            <a:noFill/>
          </a:ln>
        </p:spPr>
        <p:txBody>
          <a:bodyPr wrap="square" rtlCol="0" anchor="t">
            <a:spAutoFit/>
          </a:bodyPr>
          <a:lstStyle/>
          <a:p>
            <a:pPr>
              <a:spcBef>
                <a:spcPts val="1200"/>
              </a:spcBef>
            </a:pPr>
            <a:r>
              <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A ‘</a:t>
            </a:r>
            <a:r>
              <a:rPr lang="en-US" sz="22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map of the land</a:t>
            </a:r>
            <a:r>
              <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 or roadmap </a:t>
            </a:r>
            <a:br>
              <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br>
            <a:r>
              <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to help you be 100% clear about:</a:t>
            </a:r>
            <a:endParaRPr lang="en-US" sz="1400" dirty="0">
              <a:solidFill>
                <a:srgbClr val="1AAD96"/>
              </a:solidFill>
              <a:latin typeface="Roboto" panose="02000000000000000000" pitchFamily="2" charset="0"/>
              <a:ea typeface="Roboto" panose="02000000000000000000" pitchFamily="2" charset="0"/>
              <a:cs typeface="Roboto" panose="02000000000000000000" pitchFamily="2" charset="0"/>
            </a:endParaRPr>
          </a:p>
          <a:p>
            <a:pPr marL="457200" lvl="0" indent="-368300">
              <a:spcBef>
                <a:spcPts val="1200"/>
              </a:spcBef>
              <a:buClr>
                <a:srgbClr val="1AAD96"/>
              </a:buClr>
              <a:buSzPct val="220000"/>
              <a:buFont typeface="Courier New" panose="02070309020205020404" pitchFamily="49" charset="0"/>
              <a:buChar char="o"/>
            </a:pPr>
            <a:r>
              <a:rPr lang="en-US" sz="1200" dirty="0"/>
              <a:t>What your service or product is</a:t>
            </a:r>
          </a:p>
          <a:p>
            <a:pPr marL="457200" lvl="0" indent="-368300">
              <a:spcBef>
                <a:spcPts val="1200"/>
              </a:spcBef>
              <a:buClr>
                <a:srgbClr val="1AAD96"/>
              </a:buClr>
              <a:buSzPct val="220000"/>
              <a:buFont typeface="Courier New" panose="02070309020205020404" pitchFamily="49" charset="0"/>
              <a:buChar char="o"/>
            </a:pPr>
            <a:r>
              <a:rPr lang="en-US" sz="1200" dirty="0"/>
              <a:t>How you want to market, finance, structure, manage your business</a:t>
            </a:r>
          </a:p>
          <a:p>
            <a:pPr marL="457200" lvl="0" indent="-368300">
              <a:spcBef>
                <a:spcPts val="1200"/>
              </a:spcBef>
              <a:buClr>
                <a:srgbClr val="1AAD96"/>
              </a:buClr>
              <a:buSzPct val="220000"/>
              <a:buFont typeface="Courier New" panose="02070309020205020404" pitchFamily="49" charset="0"/>
              <a:buChar char="o"/>
            </a:pPr>
            <a:r>
              <a:rPr lang="en-US" sz="1200" dirty="0"/>
              <a:t>What resources you need</a:t>
            </a:r>
          </a:p>
          <a:p>
            <a:pPr lvl="0">
              <a:spcBef>
                <a:spcPts val="1200"/>
              </a:spcBef>
            </a:pPr>
            <a:r>
              <a:rPr lang="en-US" sz="1200" dirty="0">
                <a:solidFill>
                  <a:srgbClr val="1AAD96"/>
                </a:solidFill>
                <a:latin typeface="Roboto Medium" panose="02000000000000000000" pitchFamily="2" charset="0"/>
                <a:ea typeface="Roboto Medium" panose="02000000000000000000" pitchFamily="2" charset="0"/>
                <a:cs typeface="Roboto Medium" panose="02000000000000000000" pitchFamily="2" charset="0"/>
              </a:rPr>
              <a:t>Helps you to plan, strategize.  </a:t>
            </a:r>
            <a:br>
              <a:rPr lang="en-US" sz="1200" dirty="0">
                <a:solidFill>
                  <a:srgbClr val="1AAD96"/>
                </a:solidFill>
                <a:latin typeface="Roboto Medium" panose="02000000000000000000" pitchFamily="2" charset="0"/>
                <a:ea typeface="Roboto Medium" panose="02000000000000000000" pitchFamily="2" charset="0"/>
                <a:cs typeface="Roboto Medium" panose="02000000000000000000" pitchFamily="2" charset="0"/>
              </a:rPr>
            </a:br>
            <a:r>
              <a:rPr lang="en-US" sz="1200" dirty="0">
                <a:solidFill>
                  <a:srgbClr val="1AAD96"/>
                </a:solidFill>
                <a:latin typeface="Roboto Medium" panose="02000000000000000000" pitchFamily="2" charset="0"/>
                <a:ea typeface="Roboto Medium" panose="02000000000000000000" pitchFamily="2" charset="0"/>
                <a:cs typeface="Roboto Medium" panose="02000000000000000000" pitchFamily="2" charset="0"/>
              </a:rPr>
              <a:t>Essential to get funding or partners.</a:t>
            </a:r>
          </a:p>
        </p:txBody>
      </p:sp>
      <p:sp>
        <p:nvSpPr>
          <p:cNvPr id="13" name="Chevron 12"/>
          <p:cNvSpPr/>
          <p:nvPr/>
        </p:nvSpPr>
        <p:spPr>
          <a:xfrm>
            <a:off x="7699269" y="1200152"/>
            <a:ext cx="1050094" cy="3352800"/>
          </a:xfrm>
          <a:prstGeom prst="chevron">
            <a:avLst>
              <a:gd name="adj" fmla="val 92813"/>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F8185CC9-48BB-084C-BCAA-73DCB27C4836}"/>
              </a:ext>
            </a:extLst>
          </p:cNvPr>
          <p:cNvSpPr/>
          <p:nvPr/>
        </p:nvSpPr>
        <p:spPr>
          <a:xfrm>
            <a:off x="2083570" y="4324350"/>
            <a:ext cx="1193030" cy="207364"/>
          </a:xfrm>
          <a:prstGeom prst="rect">
            <a:avLst/>
          </a:prstGeom>
        </p:spPr>
        <p:txBody>
          <a:bodyPr wrap="square">
            <a:spAutoFit/>
          </a:bodyPr>
          <a:lstStyle/>
          <a:p>
            <a:pPr lvl="0">
              <a:lnSpc>
                <a:spcPct val="115000"/>
              </a:lnSpc>
              <a:buClr>
                <a:schemeClr val="dk1"/>
              </a:buClr>
              <a:buSzPts val="1100"/>
            </a:pPr>
            <a:r>
              <a:rPr lang="en-US" sz="700" dirty="0">
                <a:solidFill>
                  <a:schemeClr val="bg2"/>
                </a:solidFill>
              </a:rPr>
              <a:t>© Credit: </a:t>
            </a:r>
            <a:r>
              <a:rPr lang="en-US" sz="700" dirty="0" err="1">
                <a:solidFill>
                  <a:schemeClr val="bg2"/>
                </a:solidFill>
              </a:rPr>
              <a:t>Ilkka</a:t>
            </a:r>
            <a:r>
              <a:rPr lang="en-US" sz="700" dirty="0">
                <a:solidFill>
                  <a:schemeClr val="bg2"/>
                </a:solidFill>
              </a:rPr>
              <a:t> </a:t>
            </a:r>
            <a:r>
              <a:rPr lang="en-US" sz="700" dirty="0" err="1">
                <a:solidFill>
                  <a:schemeClr val="bg2"/>
                </a:solidFill>
              </a:rPr>
              <a:t>Koivula</a:t>
            </a:r>
            <a:endParaRPr lang="en-US" sz="700" dirty="0">
              <a:solidFill>
                <a:schemeClr val="bg2"/>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Placeholder 19" descr="A close up of a compass&#10;&#10;Description automatically generated">
            <a:extLst>
              <a:ext uri="{FF2B5EF4-FFF2-40B4-BE49-F238E27FC236}">
                <a16:creationId xmlns:a16="http://schemas.microsoft.com/office/drawing/2014/main" id="{62974086-43B9-1444-9B2D-A8CE0AFC85B7}"/>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a:fillRect/>
          </a:stretch>
        </p:blipFill>
        <p:spPr>
          <a:xfrm>
            <a:off x="936625" y="1216025"/>
            <a:ext cx="3162300" cy="3333750"/>
          </a:xfrm>
        </p:spPr>
      </p:pic>
      <p:pic>
        <p:nvPicPr>
          <p:cNvPr id="14" name="Picture 13">
            <a:extLst>
              <a:ext uri="{FF2B5EF4-FFF2-40B4-BE49-F238E27FC236}">
                <a16:creationId xmlns:a16="http://schemas.microsoft.com/office/drawing/2014/main" id="{81CE2F4C-EC14-A84C-9F05-33F3E965EAA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5" name="Picture 14">
            <a:extLst>
              <a:ext uri="{FF2B5EF4-FFF2-40B4-BE49-F238E27FC236}">
                <a16:creationId xmlns:a16="http://schemas.microsoft.com/office/drawing/2014/main" id="{AA2C3B18-FCF8-EF43-A218-BFDD11F06D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spTree>
    <p:extLst>
      <p:ext uri="{BB962C8B-B14F-4D97-AF65-F5344CB8AC3E}">
        <p14:creationId xmlns:p14="http://schemas.microsoft.com/office/powerpoint/2010/main" val="477472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1AAD96"/>
                </a:solidFill>
                <a:latin typeface="Futura" panose="020B0602020204020303" pitchFamily="34" charset="-79"/>
                <a:cs typeface="Futura" panose="020B0602020204020303" pitchFamily="34" charset="-79"/>
              </a:rPr>
              <a:t>BUSINESS PLAN</a:t>
            </a:r>
          </a:p>
        </p:txBody>
      </p:sp>
      <p:sp>
        <p:nvSpPr>
          <p:cNvPr id="8" name="TextBox 7"/>
          <p:cNvSpPr txBox="1"/>
          <p:nvPr/>
        </p:nvSpPr>
        <p:spPr>
          <a:xfrm>
            <a:off x="2286000" y="1615916"/>
            <a:ext cx="3429000" cy="2708434"/>
          </a:xfrm>
          <a:prstGeom prst="rect">
            <a:avLst/>
          </a:prstGeom>
          <a:noFill/>
          <a:ln>
            <a:noFill/>
          </a:ln>
        </p:spPr>
        <p:txBody>
          <a:bodyPr wrap="square" rtlCol="0" anchor="t">
            <a:spAutoFit/>
          </a:bodyPr>
          <a:lstStyle/>
          <a:p>
            <a:pPr>
              <a:spcBef>
                <a:spcPts val="1200"/>
              </a:spcBef>
            </a:pPr>
            <a:r>
              <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Creating a business plan may seem </a:t>
            </a:r>
            <a:r>
              <a:rPr lang="en-US" sz="22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overwhelming</a:t>
            </a:r>
            <a:r>
              <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a:t>
            </a:r>
          </a:p>
          <a:p>
            <a:pPr marL="457200" lvl="0" indent="-368300">
              <a:spcBef>
                <a:spcPts val="1200"/>
              </a:spcBef>
              <a:buClr>
                <a:srgbClr val="1AAD96"/>
              </a:buClr>
              <a:buSzPct val="220000"/>
              <a:buFont typeface="Courier New" panose="02070309020205020404" pitchFamily="49" charset="0"/>
              <a:buChar char="o"/>
            </a:pPr>
            <a:r>
              <a:rPr lang="en-US" sz="1200" dirty="0"/>
              <a:t>Where do I start?</a:t>
            </a:r>
          </a:p>
          <a:p>
            <a:pPr marL="457200" lvl="0" indent="-368300">
              <a:spcBef>
                <a:spcPts val="1200"/>
              </a:spcBef>
              <a:buClr>
                <a:srgbClr val="1AAD96"/>
              </a:buClr>
              <a:buSzPct val="220000"/>
              <a:buFont typeface="Courier New" panose="02070309020205020404" pitchFamily="49" charset="0"/>
              <a:buChar char="o"/>
            </a:pPr>
            <a:r>
              <a:rPr lang="en-US" sz="1200" dirty="0"/>
              <a:t>How long does it have to be?</a:t>
            </a:r>
          </a:p>
          <a:p>
            <a:pPr marL="457200" lvl="0" indent="-368300">
              <a:spcBef>
                <a:spcPts val="1200"/>
              </a:spcBef>
              <a:buClr>
                <a:srgbClr val="1AAD96"/>
              </a:buClr>
              <a:buSzPct val="220000"/>
              <a:buFont typeface="Courier New" panose="02070309020205020404" pitchFamily="49" charset="0"/>
              <a:buChar char="o"/>
            </a:pPr>
            <a:r>
              <a:rPr lang="en-US" sz="1200" dirty="0"/>
              <a:t>Where can I get help?</a:t>
            </a:r>
          </a:p>
          <a:p>
            <a:pPr marL="457200" lvl="0" indent="-368300">
              <a:spcBef>
                <a:spcPts val="1200"/>
              </a:spcBef>
              <a:buClr>
                <a:srgbClr val="1AAD96"/>
              </a:buClr>
              <a:buSzPct val="220000"/>
              <a:buFont typeface="Courier New" panose="02070309020205020404" pitchFamily="49" charset="0"/>
              <a:buChar char="o"/>
            </a:pPr>
            <a:r>
              <a:rPr lang="en-US" sz="1200" dirty="0"/>
              <a:t>Where do I find the information I need for the different sections?</a:t>
            </a:r>
          </a:p>
          <a:p>
            <a:pPr lvl="0">
              <a:spcBef>
                <a:spcPts val="1200"/>
              </a:spcBef>
            </a:pPr>
            <a:r>
              <a:rPr lang="en-US" sz="1200" dirty="0">
                <a:solidFill>
                  <a:srgbClr val="1AAD96"/>
                </a:solidFill>
                <a:latin typeface="Roboto Medium" panose="02000000000000000000" pitchFamily="2" charset="0"/>
                <a:ea typeface="Roboto Medium" panose="02000000000000000000" pitchFamily="2" charset="0"/>
                <a:cs typeface="Roboto Medium" panose="02000000000000000000" pitchFamily="2" charset="0"/>
              </a:rPr>
              <a:t>The good news is that EVERYONE feels this way when they are starting out. </a:t>
            </a:r>
          </a:p>
        </p:txBody>
      </p:sp>
      <p:sp>
        <p:nvSpPr>
          <p:cNvPr id="13" name="Chevron 12"/>
          <p:cNvSpPr/>
          <p:nvPr/>
        </p:nvSpPr>
        <p:spPr>
          <a:xfrm>
            <a:off x="7699269" y="1200152"/>
            <a:ext cx="1050094" cy="3352800"/>
          </a:xfrm>
          <a:prstGeom prst="chevron">
            <a:avLst>
              <a:gd name="adj" fmla="val 92813"/>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grpSp>
        <p:nvGrpSpPr>
          <p:cNvPr id="17" name="Group 16">
            <a:extLst>
              <a:ext uri="{FF2B5EF4-FFF2-40B4-BE49-F238E27FC236}">
                <a16:creationId xmlns:a16="http://schemas.microsoft.com/office/drawing/2014/main" id="{C5971192-D640-634D-8FC4-3433026392DC}"/>
              </a:ext>
            </a:extLst>
          </p:cNvPr>
          <p:cNvGrpSpPr/>
          <p:nvPr/>
        </p:nvGrpSpPr>
        <p:grpSpPr>
          <a:xfrm>
            <a:off x="-237494" y="1200152"/>
            <a:ext cx="2349508" cy="3352800"/>
            <a:chOff x="-237494" y="1200152"/>
            <a:chExt cx="2349508" cy="3352800"/>
          </a:xfrm>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p>
          </p:txBody>
        </p:sp>
        <p:sp>
          <p:nvSpPr>
            <p:cNvPr id="6" name="Rectangle 5"/>
            <p:cNvSpPr/>
            <p:nvPr/>
          </p:nvSpPr>
          <p:spPr>
            <a:xfrm rot="16200000">
              <a:off x="-522510" y="2645720"/>
              <a:ext cx="2326792"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CHALLENGES</a:t>
              </a:r>
            </a:p>
          </p:txBody>
        </p:sp>
        <p:sp>
          <p:nvSpPr>
            <p:cNvPr id="2" name="Right Triangle 1">
              <a:extLst>
                <a:ext uri="{FF2B5EF4-FFF2-40B4-BE49-F238E27FC236}">
                  <a16:creationId xmlns:a16="http://schemas.microsoft.com/office/drawing/2014/main" id="{1839A6CA-D46C-B64C-BD2C-9553E318EE4B}"/>
                </a:ext>
              </a:extLst>
            </p:cNvPr>
            <p:cNvSpPr/>
            <p:nvPr/>
          </p:nvSpPr>
          <p:spPr>
            <a:xfrm rot="13500000">
              <a:off x="-247552"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DBAB445-BB2B-0E41-B462-BE89594BFBB3}"/>
              </a:ext>
            </a:extLst>
          </p:cNvPr>
          <p:cNvSpPr/>
          <p:nvPr/>
        </p:nvSpPr>
        <p:spPr>
          <a:xfrm>
            <a:off x="6096000" y="2419350"/>
            <a:ext cx="2297425" cy="777136"/>
          </a:xfrm>
          <a:prstGeom prst="rect">
            <a:avLst/>
          </a:prstGeom>
        </p:spPr>
        <p:txBody>
          <a:bodyPr wrap="none">
            <a:spAutoFit/>
          </a:bodyPr>
          <a:lstStyle/>
          <a:p>
            <a:pPr lvl="0" algn="ctr">
              <a:lnSpc>
                <a:spcPct val="115000"/>
              </a:lnSpc>
            </a:pPr>
            <a:r>
              <a:rPr lang="en-US" b="1" dirty="0">
                <a:solidFill>
                  <a:schemeClr val="accent2">
                    <a:lumMod val="20000"/>
                    <a:lumOff val="80000"/>
                  </a:schemeClr>
                </a:solidFill>
                <a:latin typeface="Futura" panose="020B0602020204020303" pitchFamily="34" charset="-79"/>
                <a:cs typeface="Futura" panose="020B0602020204020303" pitchFamily="34" charset="-79"/>
              </a:rPr>
              <a:t>WHAT ELSE? </a:t>
            </a:r>
          </a:p>
          <a:p>
            <a:pPr lvl="0" algn="ctr">
              <a:lnSpc>
                <a:spcPct val="115000"/>
              </a:lnSpc>
            </a:pPr>
            <a:r>
              <a:rPr lang="en-US" b="1" dirty="0">
                <a:solidFill>
                  <a:schemeClr val="accent2">
                    <a:lumMod val="20000"/>
                    <a:lumOff val="80000"/>
                  </a:schemeClr>
                </a:solidFill>
                <a:latin typeface="Futura" panose="020B0602020204020303" pitchFamily="34" charset="-79"/>
                <a:cs typeface="Futura" panose="020B0602020204020303" pitchFamily="34" charset="-79"/>
              </a:rPr>
              <a:t>LET’S DISCUSS. </a:t>
            </a:r>
          </a:p>
        </p:txBody>
      </p:sp>
    </p:spTree>
    <p:extLst>
      <p:ext uri="{BB962C8B-B14F-4D97-AF65-F5344CB8AC3E}">
        <p14:creationId xmlns:p14="http://schemas.microsoft.com/office/powerpoint/2010/main" val="1263032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1AAD96"/>
                </a:solidFill>
                <a:latin typeface="Futura" panose="020B0602020204020303" pitchFamily="34" charset="-79"/>
                <a:cs typeface="Futura" panose="020B0602020204020303" pitchFamily="34" charset="-79"/>
              </a:rPr>
              <a:t>BUSINESS PLAN</a:t>
            </a:r>
          </a:p>
        </p:txBody>
      </p:sp>
      <p:sp>
        <p:nvSpPr>
          <p:cNvPr id="8" name="TextBox 7"/>
          <p:cNvSpPr txBox="1"/>
          <p:nvPr/>
        </p:nvSpPr>
        <p:spPr>
          <a:xfrm>
            <a:off x="2286000" y="1221124"/>
            <a:ext cx="3429000" cy="3385542"/>
          </a:xfrm>
          <a:prstGeom prst="rect">
            <a:avLst/>
          </a:prstGeom>
          <a:noFill/>
          <a:ln>
            <a:noFill/>
          </a:ln>
        </p:spPr>
        <p:txBody>
          <a:bodyPr wrap="square" rtlCol="0" anchor="t">
            <a:spAutoFit/>
          </a:bodyPr>
          <a:lstStyle/>
          <a:p>
            <a:pPr>
              <a:spcBef>
                <a:spcPts val="1200"/>
              </a:spcBef>
            </a:pPr>
            <a:r>
              <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Now that you have </a:t>
            </a:r>
            <a:r>
              <a:rPr lang="en-US" sz="22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identified</a:t>
            </a:r>
            <a:r>
              <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 some areas of challenge let’s discuss </a:t>
            </a:r>
            <a:r>
              <a:rPr lang="en-US" sz="22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what we can do about it</a:t>
            </a:r>
            <a:r>
              <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a:t>
            </a:r>
          </a:p>
          <a:p>
            <a:pPr>
              <a:spcBef>
                <a:spcPts val="1200"/>
              </a:spcBef>
            </a:pPr>
            <a:r>
              <a:rPr lang="en-US" sz="1400" dirty="0">
                <a:solidFill>
                  <a:srgbClr val="1AAD96"/>
                </a:solidFill>
                <a:latin typeface="Roboto Medium" panose="02000000000000000000" pitchFamily="2" charset="0"/>
                <a:ea typeface="Roboto Medium" panose="02000000000000000000" pitchFamily="2" charset="0"/>
                <a:cs typeface="Roboto Medium" panose="02000000000000000000" pitchFamily="2" charset="0"/>
              </a:rPr>
              <a:t>SOME EXAMPLES…</a:t>
            </a:r>
          </a:p>
          <a:p>
            <a:pPr marL="457200" lvl="0" indent="-368300">
              <a:spcBef>
                <a:spcPts val="1200"/>
              </a:spcBef>
              <a:buClr>
                <a:srgbClr val="1AAD96"/>
              </a:buClr>
              <a:buSzPct val="220000"/>
              <a:buFont typeface="Courier New" panose="02070309020205020404" pitchFamily="49" charset="0"/>
              <a:buChar char="o"/>
            </a:pPr>
            <a:r>
              <a:rPr lang="en-US" sz="1200" dirty="0"/>
              <a:t>Check into regional Inuit organizations that could help with market research, writing or editing</a:t>
            </a:r>
          </a:p>
          <a:p>
            <a:pPr marL="457200" lvl="0" indent="-368300">
              <a:spcBef>
                <a:spcPts val="1200"/>
              </a:spcBef>
              <a:buClr>
                <a:srgbClr val="1AAD96"/>
              </a:buClr>
              <a:buSzPct val="220000"/>
              <a:buFont typeface="Courier New" panose="02070309020205020404" pitchFamily="49" charset="0"/>
              <a:buChar char="o"/>
            </a:pPr>
            <a:r>
              <a:rPr lang="en-US" sz="1200" dirty="0"/>
              <a:t>Use a sample Business Plan from a Northern Business for reference</a:t>
            </a:r>
          </a:p>
          <a:p>
            <a:pPr marL="457200" lvl="0" indent="-368300">
              <a:spcBef>
                <a:spcPts val="1200"/>
              </a:spcBef>
              <a:buClr>
                <a:srgbClr val="1AAD96"/>
              </a:buClr>
              <a:buSzPct val="220000"/>
              <a:buFont typeface="Courier New" panose="02070309020205020404" pitchFamily="49" charset="0"/>
              <a:buChar char="o"/>
            </a:pPr>
            <a:r>
              <a:rPr lang="en-US" sz="1200" dirty="0"/>
              <a:t>Talk to a mentor or business peer</a:t>
            </a:r>
          </a:p>
          <a:p>
            <a:pPr marL="457200" lvl="0" indent="-368300">
              <a:spcBef>
                <a:spcPts val="1200"/>
              </a:spcBef>
              <a:buClr>
                <a:srgbClr val="794A87"/>
              </a:buClr>
              <a:buSzPct val="220000"/>
              <a:buFont typeface="Courier New" panose="02070309020205020404" pitchFamily="49" charset="0"/>
              <a:buChar char="o"/>
            </a:pPr>
            <a:endParaRPr lang="en-US" sz="1200" dirty="0"/>
          </a:p>
        </p:txBody>
      </p:sp>
      <p:sp>
        <p:nvSpPr>
          <p:cNvPr id="13" name="Chevron 12"/>
          <p:cNvSpPr/>
          <p:nvPr/>
        </p:nvSpPr>
        <p:spPr>
          <a:xfrm>
            <a:off x="7699269" y="1200152"/>
            <a:ext cx="1050094" cy="3352800"/>
          </a:xfrm>
          <a:prstGeom prst="chevron">
            <a:avLst>
              <a:gd name="adj" fmla="val 92813"/>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grpSp>
        <p:nvGrpSpPr>
          <p:cNvPr id="3" name="Group 2">
            <a:extLst>
              <a:ext uri="{FF2B5EF4-FFF2-40B4-BE49-F238E27FC236}">
                <a16:creationId xmlns:a16="http://schemas.microsoft.com/office/drawing/2014/main" id="{4294CA65-75DD-CD48-BB5F-DA1EAB327DA1}"/>
              </a:ext>
            </a:extLst>
          </p:cNvPr>
          <p:cNvGrpSpPr/>
          <p:nvPr/>
        </p:nvGrpSpPr>
        <p:grpSpPr>
          <a:xfrm>
            <a:off x="-237494" y="1200152"/>
            <a:ext cx="2349508" cy="3352800"/>
            <a:chOff x="-237494" y="1200152"/>
            <a:chExt cx="2349508" cy="3352800"/>
          </a:xfrm>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p>
          </p:txBody>
        </p:sp>
        <p:sp>
          <p:nvSpPr>
            <p:cNvPr id="6" name="Rectangle 5"/>
            <p:cNvSpPr/>
            <p:nvPr/>
          </p:nvSpPr>
          <p:spPr>
            <a:xfrm rot="16200000">
              <a:off x="-418601" y="2645720"/>
              <a:ext cx="2118978"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SOLUTIONS</a:t>
              </a:r>
            </a:p>
          </p:txBody>
        </p:sp>
        <p:sp>
          <p:nvSpPr>
            <p:cNvPr id="2" name="Right Triangle 1">
              <a:extLst>
                <a:ext uri="{FF2B5EF4-FFF2-40B4-BE49-F238E27FC236}">
                  <a16:creationId xmlns:a16="http://schemas.microsoft.com/office/drawing/2014/main" id="{1839A6CA-D46C-B64C-BD2C-9553E318EE4B}"/>
                </a:ext>
              </a:extLst>
            </p:cNvPr>
            <p:cNvSpPr/>
            <p:nvPr/>
          </p:nvSpPr>
          <p:spPr>
            <a:xfrm rot="13500000">
              <a:off x="-247552"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DBAB445-BB2B-0E41-B462-BE89594BFBB3}"/>
              </a:ext>
            </a:extLst>
          </p:cNvPr>
          <p:cNvSpPr/>
          <p:nvPr/>
        </p:nvSpPr>
        <p:spPr>
          <a:xfrm>
            <a:off x="5994372" y="2419350"/>
            <a:ext cx="2500685" cy="677878"/>
          </a:xfrm>
          <a:prstGeom prst="rect">
            <a:avLst/>
          </a:prstGeom>
        </p:spPr>
        <p:txBody>
          <a:bodyPr wrap="none">
            <a:spAutoFit/>
          </a:bodyPr>
          <a:lstStyle/>
          <a:p>
            <a:pPr lvl="0" algn="ctr">
              <a:lnSpc>
                <a:spcPct val="115000"/>
              </a:lnSpc>
            </a:pPr>
            <a:r>
              <a:rPr lang="en-US" b="1" dirty="0">
                <a:solidFill>
                  <a:schemeClr val="accent2">
                    <a:lumMod val="20000"/>
                    <a:lumOff val="80000"/>
                  </a:schemeClr>
                </a:solidFill>
                <a:latin typeface="Futura" panose="020B0602020204020303" pitchFamily="34" charset="-79"/>
                <a:cs typeface="Futura" panose="020B0602020204020303" pitchFamily="34" charset="-79"/>
              </a:rPr>
              <a:t>UP NEXT </a:t>
            </a:r>
          </a:p>
          <a:p>
            <a:pPr lvl="0" algn="ctr">
              <a:lnSpc>
                <a:spcPct val="115000"/>
              </a:lnSpc>
            </a:pPr>
            <a:r>
              <a:rPr lang="en-US" sz="1400" b="1" dirty="0">
                <a:solidFill>
                  <a:schemeClr val="accent2">
                    <a:lumMod val="20000"/>
                    <a:lumOff val="80000"/>
                  </a:schemeClr>
                </a:solidFill>
                <a:latin typeface="Futura" panose="020B0602020204020303" pitchFamily="34" charset="-79"/>
                <a:cs typeface="Futura" panose="020B0602020204020303" pitchFamily="34" charset="-79"/>
              </a:rPr>
              <a:t>MONEY MANAGEMENT </a:t>
            </a:r>
          </a:p>
        </p:txBody>
      </p:sp>
    </p:spTree>
    <p:extLst>
      <p:ext uri="{BB962C8B-B14F-4D97-AF65-F5344CB8AC3E}">
        <p14:creationId xmlns:p14="http://schemas.microsoft.com/office/powerpoint/2010/main" val="1878053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4">
                    <a:lumMod val="75000"/>
                  </a:schemeClr>
                </a:solidFill>
                <a:latin typeface="Futura" panose="020B0602020204020303" pitchFamily="34" charset="-79"/>
                <a:cs typeface="Futura" panose="020B0602020204020303" pitchFamily="34" charset="-79"/>
              </a:rPr>
              <a:t>MONEY MANAGEMENT</a:t>
            </a:r>
          </a:p>
        </p:txBody>
      </p:sp>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347527" y="2645720"/>
            <a:ext cx="1976823"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OVERVIEW</a:t>
            </a:r>
          </a:p>
        </p:txBody>
      </p:sp>
      <p:sp>
        <p:nvSpPr>
          <p:cNvPr id="8" name="TextBox 7"/>
          <p:cNvSpPr txBox="1"/>
          <p:nvPr/>
        </p:nvSpPr>
        <p:spPr>
          <a:xfrm>
            <a:off x="4343401" y="1896808"/>
            <a:ext cx="3047999" cy="1422121"/>
          </a:xfrm>
          <a:prstGeom prst="rect">
            <a:avLst/>
          </a:prstGeom>
          <a:noFill/>
          <a:ln>
            <a:noFill/>
          </a:ln>
        </p:spPr>
        <p:txBody>
          <a:bodyPr wrap="square" rtlCol="0" anchor="t">
            <a:spAutoFit/>
          </a:bodyPr>
          <a:lstStyle/>
          <a:p>
            <a:pPr>
              <a:spcBef>
                <a:spcPts val="1200"/>
              </a:spcBef>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Basic financial skills are </a:t>
            </a: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essential</a:t>
            </a: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 to starting your business off strong. </a:t>
            </a:r>
            <a:endParaRPr lang="en-US" sz="1200" dirty="0">
              <a:solidFill>
                <a:schemeClr val="accent4">
                  <a:lumMod val="75000"/>
                </a:schemeClr>
              </a:solidFill>
            </a:endParaRPr>
          </a:p>
          <a:p>
            <a:pPr lvl="0">
              <a:lnSpc>
                <a:spcPct val="115000"/>
              </a:lnSpc>
              <a:spcBef>
                <a:spcPts val="1200"/>
              </a:spcBef>
            </a:pPr>
            <a:r>
              <a:rPr lang="en-US" sz="1200" dirty="0">
                <a:solidFill>
                  <a:schemeClr val="dk1"/>
                </a:solidFill>
              </a:rPr>
              <a:t>Understanding startup money, banking, budgeting and bookkeeping will help you as you grow. </a:t>
            </a:r>
          </a:p>
        </p:txBody>
      </p:sp>
      <p:sp>
        <p:nvSpPr>
          <p:cNvPr id="13" name="Chevron 12"/>
          <p:cNvSpPr/>
          <p:nvPr/>
        </p:nvSpPr>
        <p:spPr>
          <a:xfrm>
            <a:off x="7699269" y="1200152"/>
            <a:ext cx="1050094" cy="3352800"/>
          </a:xfrm>
          <a:prstGeom prst="chevron">
            <a:avLst>
              <a:gd name="adj" fmla="val 9281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F8185CC9-48BB-084C-BCAA-73DCB27C4836}"/>
              </a:ext>
            </a:extLst>
          </p:cNvPr>
          <p:cNvSpPr/>
          <p:nvPr/>
        </p:nvSpPr>
        <p:spPr>
          <a:xfrm>
            <a:off x="2083570" y="4324350"/>
            <a:ext cx="1193030" cy="207364"/>
          </a:xfrm>
          <a:prstGeom prst="rect">
            <a:avLst/>
          </a:prstGeom>
        </p:spPr>
        <p:txBody>
          <a:bodyPr wrap="square">
            <a:spAutoFit/>
          </a:bodyPr>
          <a:lstStyle/>
          <a:p>
            <a:pPr lvl="0">
              <a:lnSpc>
                <a:spcPct val="115000"/>
              </a:lnSpc>
              <a:buClr>
                <a:schemeClr val="dk1"/>
              </a:buClr>
              <a:buSzPts val="1100"/>
            </a:pPr>
            <a:r>
              <a:rPr lang="en-US" sz="700" dirty="0">
                <a:solidFill>
                  <a:schemeClr val="bg2"/>
                </a:solidFill>
              </a:rPr>
              <a:t>© Credit: </a:t>
            </a:r>
            <a:r>
              <a:rPr lang="en-US" sz="700" dirty="0" err="1">
                <a:solidFill>
                  <a:schemeClr val="bg2"/>
                </a:solidFill>
              </a:rPr>
              <a:t>Ilkka</a:t>
            </a:r>
            <a:r>
              <a:rPr lang="en-US" sz="700" dirty="0">
                <a:solidFill>
                  <a:schemeClr val="bg2"/>
                </a:solidFill>
              </a:rPr>
              <a:t> </a:t>
            </a:r>
            <a:r>
              <a:rPr lang="en-US" sz="700" dirty="0" err="1">
                <a:solidFill>
                  <a:schemeClr val="bg2"/>
                </a:solidFill>
              </a:rPr>
              <a:t>Koivula</a:t>
            </a:r>
            <a:endParaRPr lang="en-US" sz="700" dirty="0">
              <a:solidFill>
                <a:schemeClr val="bg2"/>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pic>
        <p:nvPicPr>
          <p:cNvPr id="14" name="Picture Placeholder 13" descr="A picture containing indoor, remote, sitting, control&#10;&#10;Description automatically generated">
            <a:extLst>
              <a:ext uri="{FF2B5EF4-FFF2-40B4-BE49-F238E27FC236}">
                <a16:creationId xmlns:a16="http://schemas.microsoft.com/office/drawing/2014/main" id="{2D2F85A1-7346-B947-B5B8-DC11D3329A63}"/>
              </a:ext>
            </a:extLst>
          </p:cNvPr>
          <p:cNvPicPr>
            <a:picLocks noGrp="1" noChangeAspect="1"/>
          </p:cNvPicPr>
          <p:nvPr>
            <p:ph type="pic" sz="quarter" idx="32"/>
          </p:nvPr>
        </p:nvPicPr>
        <p:blipFill>
          <a:blip r:embed="rId5" cstate="screen">
            <a:extLst>
              <a:ext uri="{28A0092B-C50C-407E-A947-70E740481C1C}">
                <a14:useLocalDpi xmlns:a14="http://schemas.microsoft.com/office/drawing/2010/main"/>
              </a:ext>
            </a:extLst>
          </a:blip>
          <a:srcRect/>
          <a:stretch>
            <a:fillRect/>
          </a:stretch>
        </p:blipFill>
        <p:spPr>
          <a:xfrm>
            <a:off x="936625" y="1200150"/>
            <a:ext cx="3162300" cy="3352800"/>
          </a:xfrm>
        </p:spPr>
      </p:pic>
    </p:spTree>
    <p:extLst>
      <p:ext uri="{BB962C8B-B14F-4D97-AF65-F5344CB8AC3E}">
        <p14:creationId xmlns:p14="http://schemas.microsoft.com/office/powerpoint/2010/main" val="3249940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4">
                    <a:lumMod val="75000"/>
                  </a:schemeClr>
                </a:solidFill>
                <a:latin typeface="Futura" panose="020B0602020204020303" pitchFamily="34" charset="-79"/>
                <a:cs typeface="Futura" panose="020B0602020204020303" pitchFamily="34" charset="-79"/>
              </a:rPr>
              <a:t>MONEY MANAGEMENT</a:t>
            </a:r>
          </a:p>
        </p:txBody>
      </p:sp>
      <p:sp>
        <p:nvSpPr>
          <p:cNvPr id="8" name="TextBox 7"/>
          <p:cNvSpPr txBox="1"/>
          <p:nvPr/>
        </p:nvSpPr>
        <p:spPr>
          <a:xfrm>
            <a:off x="2285999" y="1615916"/>
            <a:ext cx="3797417" cy="2862322"/>
          </a:xfrm>
          <a:prstGeom prst="rect">
            <a:avLst/>
          </a:prstGeom>
          <a:noFill/>
          <a:ln>
            <a:noFill/>
          </a:ln>
        </p:spPr>
        <p:txBody>
          <a:bodyPr wrap="square" rtlCol="0" anchor="t">
            <a:spAutoFit/>
          </a:bodyPr>
          <a:lstStyle/>
          <a:p>
            <a:pPr>
              <a:spcBef>
                <a:spcPts val="1200"/>
              </a:spcBef>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What are </a:t>
            </a: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some of the concerns </a:t>
            </a:r>
            <a:b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b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you have when starting your business?</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No actual banks in smaller hamlets</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Not many bookkeepers or accountants to help</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Challenging to keep personal and business expenses separate</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Start up capital </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High operating, living and shipping costs</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Setting up your business license/registering</a:t>
            </a:r>
          </a:p>
        </p:txBody>
      </p:sp>
      <p:sp>
        <p:nvSpPr>
          <p:cNvPr id="13" name="Chevron 12"/>
          <p:cNvSpPr/>
          <p:nvPr/>
        </p:nvSpPr>
        <p:spPr>
          <a:xfrm>
            <a:off x="7699269" y="1200152"/>
            <a:ext cx="1050094" cy="3352800"/>
          </a:xfrm>
          <a:prstGeom prst="chevron">
            <a:avLst>
              <a:gd name="adj" fmla="val 9281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grpSp>
        <p:nvGrpSpPr>
          <p:cNvPr id="3" name="Group 2">
            <a:extLst>
              <a:ext uri="{FF2B5EF4-FFF2-40B4-BE49-F238E27FC236}">
                <a16:creationId xmlns:a16="http://schemas.microsoft.com/office/drawing/2014/main" id="{6956484F-A220-4041-8FED-9AA1F8C70B1D}"/>
              </a:ext>
            </a:extLst>
          </p:cNvPr>
          <p:cNvGrpSpPr/>
          <p:nvPr/>
        </p:nvGrpSpPr>
        <p:grpSpPr>
          <a:xfrm>
            <a:off x="-237494" y="1200152"/>
            <a:ext cx="2349508" cy="3352800"/>
            <a:chOff x="-237494" y="1200152"/>
            <a:chExt cx="2349508" cy="3352800"/>
          </a:xfrm>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522510" y="2645720"/>
              <a:ext cx="2326792"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CHALLENGES</a:t>
              </a:r>
            </a:p>
          </p:txBody>
        </p:sp>
        <p:sp>
          <p:nvSpPr>
            <p:cNvPr id="2" name="Right Triangle 1">
              <a:extLst>
                <a:ext uri="{FF2B5EF4-FFF2-40B4-BE49-F238E27FC236}">
                  <a16:creationId xmlns:a16="http://schemas.microsoft.com/office/drawing/2014/main" id="{1839A6CA-D46C-B64C-BD2C-9553E318EE4B}"/>
                </a:ext>
              </a:extLst>
            </p:cNvPr>
            <p:cNvSpPr/>
            <p:nvPr/>
          </p:nvSpPr>
          <p:spPr>
            <a:xfrm rot="13500000">
              <a:off x="-247552"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DBAB445-BB2B-0E41-B462-BE89594BFBB3}"/>
              </a:ext>
            </a:extLst>
          </p:cNvPr>
          <p:cNvSpPr/>
          <p:nvPr/>
        </p:nvSpPr>
        <p:spPr>
          <a:xfrm>
            <a:off x="6096000" y="2419350"/>
            <a:ext cx="2297425" cy="777136"/>
          </a:xfrm>
          <a:prstGeom prst="rect">
            <a:avLst/>
          </a:prstGeom>
        </p:spPr>
        <p:txBody>
          <a:bodyPr wrap="none">
            <a:spAutoFit/>
          </a:bodyPr>
          <a:lstStyle/>
          <a:p>
            <a:pPr lvl="0" algn="ctr">
              <a:lnSpc>
                <a:spcPct val="115000"/>
              </a:lnSpc>
            </a:pPr>
            <a:r>
              <a:rPr lang="en-US" b="1" dirty="0">
                <a:solidFill>
                  <a:schemeClr val="accent4">
                    <a:lumMod val="40000"/>
                    <a:lumOff val="60000"/>
                  </a:schemeClr>
                </a:solidFill>
                <a:latin typeface="Futura" panose="020B0602020204020303" pitchFamily="34" charset="-79"/>
                <a:cs typeface="Futura" panose="020B0602020204020303" pitchFamily="34" charset="-79"/>
              </a:rPr>
              <a:t>WHAT ELSE? </a:t>
            </a:r>
          </a:p>
          <a:p>
            <a:pPr lvl="0" algn="ctr">
              <a:lnSpc>
                <a:spcPct val="115000"/>
              </a:lnSpc>
            </a:pPr>
            <a:r>
              <a:rPr lang="en-US" b="1" dirty="0">
                <a:solidFill>
                  <a:schemeClr val="accent4">
                    <a:lumMod val="40000"/>
                    <a:lumOff val="60000"/>
                  </a:schemeClr>
                </a:solidFill>
                <a:latin typeface="Futura" panose="020B0602020204020303" pitchFamily="34" charset="-79"/>
                <a:cs typeface="Futura" panose="020B0602020204020303" pitchFamily="34" charset="-79"/>
              </a:rPr>
              <a:t>LET’S DISCUSS. </a:t>
            </a:r>
          </a:p>
        </p:txBody>
      </p:sp>
    </p:spTree>
    <p:extLst>
      <p:ext uri="{BB962C8B-B14F-4D97-AF65-F5344CB8AC3E}">
        <p14:creationId xmlns:p14="http://schemas.microsoft.com/office/powerpoint/2010/main" val="38661172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4">
                    <a:lumMod val="75000"/>
                  </a:schemeClr>
                </a:solidFill>
                <a:latin typeface="Futura" panose="020B0602020204020303" pitchFamily="34" charset="-79"/>
                <a:cs typeface="Futura" panose="020B0602020204020303" pitchFamily="34" charset="-79"/>
              </a:rPr>
              <a:t>MONEY MANAGEMENT</a:t>
            </a:r>
          </a:p>
        </p:txBody>
      </p:sp>
      <p:sp>
        <p:nvSpPr>
          <p:cNvPr id="8" name="TextBox 7"/>
          <p:cNvSpPr txBox="1"/>
          <p:nvPr/>
        </p:nvSpPr>
        <p:spPr>
          <a:xfrm>
            <a:off x="2286000" y="1221124"/>
            <a:ext cx="3429000" cy="3077766"/>
          </a:xfrm>
          <a:prstGeom prst="rect">
            <a:avLst/>
          </a:prstGeom>
          <a:noFill/>
          <a:ln>
            <a:noFill/>
          </a:ln>
        </p:spPr>
        <p:txBody>
          <a:bodyPr wrap="square" rtlCol="0" anchor="t">
            <a:spAutoFit/>
          </a:bodyPr>
          <a:lstStyle/>
          <a:p>
            <a:pPr>
              <a:spcBef>
                <a:spcPts val="1200"/>
              </a:spcBef>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Connect with a friend, mentor, </a:t>
            </a:r>
            <a:b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b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banking staff or anyone who can help </a:t>
            </a:r>
            <a:b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b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you </a:t>
            </a: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get started</a:t>
            </a: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 or look online, to:</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Set up the right bank account</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Find a bookkeeper and accountant</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Help you with tips for staying organized</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Get yourself registered</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Get a small business account with Canada Post for reduced shipping</a:t>
            </a:r>
          </a:p>
          <a:p>
            <a:pPr marL="88900">
              <a:spcBef>
                <a:spcPts val="1200"/>
              </a:spcBef>
              <a:buClr>
                <a:srgbClr val="794A87"/>
              </a:buClr>
              <a:buSzPct val="220000"/>
            </a:pPr>
            <a:r>
              <a:rPr lang="en-US" sz="1200" dirty="0">
                <a:solidFill>
                  <a:schemeClr val="accent4">
                    <a:lumMod val="75000"/>
                  </a:schemeClr>
                </a:solidFill>
                <a:latin typeface="Roboto Medium" panose="02000000000000000000" pitchFamily="2" charset="0"/>
                <a:ea typeface="Roboto Medium" panose="02000000000000000000" pitchFamily="2" charset="0"/>
                <a:cs typeface="Roboto Medium" panose="02000000000000000000" pitchFamily="2" charset="0"/>
              </a:rPr>
              <a:t>You don’t have to do it alone!</a:t>
            </a:r>
          </a:p>
        </p:txBody>
      </p:sp>
      <p:sp>
        <p:nvSpPr>
          <p:cNvPr id="13" name="Chevron 12"/>
          <p:cNvSpPr/>
          <p:nvPr/>
        </p:nvSpPr>
        <p:spPr>
          <a:xfrm>
            <a:off x="7699269" y="1200152"/>
            <a:ext cx="1050094" cy="3352800"/>
          </a:xfrm>
          <a:prstGeom prst="chevron">
            <a:avLst>
              <a:gd name="adj" fmla="val 9281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grpSp>
        <p:nvGrpSpPr>
          <p:cNvPr id="3" name="Group 2">
            <a:extLst>
              <a:ext uri="{FF2B5EF4-FFF2-40B4-BE49-F238E27FC236}">
                <a16:creationId xmlns:a16="http://schemas.microsoft.com/office/drawing/2014/main" id="{5DCE9D05-27BB-E449-9487-C926962E6ECF}"/>
              </a:ext>
            </a:extLst>
          </p:cNvPr>
          <p:cNvGrpSpPr/>
          <p:nvPr/>
        </p:nvGrpSpPr>
        <p:grpSpPr>
          <a:xfrm>
            <a:off x="-237494" y="1200152"/>
            <a:ext cx="2349508" cy="3352800"/>
            <a:chOff x="-237494" y="1200152"/>
            <a:chExt cx="2349508" cy="3352800"/>
          </a:xfrm>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418601" y="2645720"/>
              <a:ext cx="2118978"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SOLUTIONS</a:t>
              </a:r>
            </a:p>
          </p:txBody>
        </p:sp>
        <p:sp>
          <p:nvSpPr>
            <p:cNvPr id="2" name="Right Triangle 1">
              <a:extLst>
                <a:ext uri="{FF2B5EF4-FFF2-40B4-BE49-F238E27FC236}">
                  <a16:creationId xmlns:a16="http://schemas.microsoft.com/office/drawing/2014/main" id="{1839A6CA-D46C-B64C-BD2C-9553E318EE4B}"/>
                </a:ext>
              </a:extLst>
            </p:cNvPr>
            <p:cNvSpPr/>
            <p:nvPr/>
          </p:nvSpPr>
          <p:spPr>
            <a:xfrm rot="13500000">
              <a:off x="-247552"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DBAB445-BB2B-0E41-B462-BE89594BFBB3}"/>
              </a:ext>
            </a:extLst>
          </p:cNvPr>
          <p:cNvSpPr/>
          <p:nvPr/>
        </p:nvSpPr>
        <p:spPr>
          <a:xfrm>
            <a:off x="6455749" y="2419350"/>
            <a:ext cx="1577932" cy="677878"/>
          </a:xfrm>
          <a:prstGeom prst="rect">
            <a:avLst/>
          </a:prstGeom>
        </p:spPr>
        <p:txBody>
          <a:bodyPr wrap="none">
            <a:spAutoFit/>
          </a:bodyPr>
          <a:lstStyle/>
          <a:p>
            <a:pPr lvl="0" algn="ctr">
              <a:lnSpc>
                <a:spcPct val="115000"/>
              </a:lnSpc>
            </a:pPr>
            <a:r>
              <a:rPr lang="en-US" b="1" dirty="0">
                <a:solidFill>
                  <a:schemeClr val="accent4">
                    <a:lumMod val="40000"/>
                    <a:lumOff val="60000"/>
                  </a:schemeClr>
                </a:solidFill>
                <a:latin typeface="Futura" panose="020B0602020204020303" pitchFamily="34" charset="-79"/>
                <a:cs typeface="Futura" panose="020B0602020204020303" pitchFamily="34" charset="-79"/>
              </a:rPr>
              <a:t>UP NEXT </a:t>
            </a:r>
          </a:p>
          <a:p>
            <a:pPr lvl="0" algn="ctr">
              <a:lnSpc>
                <a:spcPct val="115000"/>
              </a:lnSpc>
            </a:pPr>
            <a:r>
              <a:rPr lang="en-US" sz="1400" b="1" dirty="0">
                <a:solidFill>
                  <a:schemeClr val="accent4">
                    <a:lumMod val="40000"/>
                    <a:lumOff val="60000"/>
                  </a:schemeClr>
                </a:solidFill>
                <a:latin typeface="Futura" panose="020B0602020204020303" pitchFamily="34" charset="-79"/>
                <a:cs typeface="Futura" panose="020B0602020204020303" pitchFamily="34" charset="-79"/>
              </a:rPr>
              <a:t>NETWORKING</a:t>
            </a:r>
          </a:p>
        </p:txBody>
      </p:sp>
    </p:spTree>
    <p:extLst>
      <p:ext uri="{BB962C8B-B14F-4D97-AF65-F5344CB8AC3E}">
        <p14:creationId xmlns:p14="http://schemas.microsoft.com/office/powerpoint/2010/main" val="593824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3">
                    <a:lumMod val="75000"/>
                  </a:schemeClr>
                </a:solidFill>
                <a:latin typeface="Futura" panose="020B0602020204020303" pitchFamily="34" charset="-79"/>
                <a:cs typeface="Futura" panose="020B0602020204020303" pitchFamily="34" charset="-79"/>
              </a:rPr>
              <a:t>NETWORKING</a:t>
            </a:r>
          </a:p>
        </p:txBody>
      </p:sp>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347527" y="2645720"/>
            <a:ext cx="1976823"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OVERVIEW</a:t>
            </a:r>
          </a:p>
        </p:txBody>
      </p:sp>
      <p:sp>
        <p:nvSpPr>
          <p:cNvPr id="8" name="TextBox 7"/>
          <p:cNvSpPr txBox="1"/>
          <p:nvPr/>
        </p:nvSpPr>
        <p:spPr>
          <a:xfrm>
            <a:off x="4343401" y="1896808"/>
            <a:ext cx="2895599" cy="2000804"/>
          </a:xfrm>
          <a:prstGeom prst="rect">
            <a:avLst/>
          </a:prstGeom>
          <a:noFill/>
          <a:ln>
            <a:noFill/>
          </a:ln>
        </p:spPr>
        <p:txBody>
          <a:bodyPr wrap="square" rtlCol="0" anchor="t">
            <a:spAutoFit/>
          </a:bodyPr>
          <a:lstStyle/>
          <a:p>
            <a:pPr>
              <a:spcBef>
                <a:spcPts val="1200"/>
              </a:spcBef>
            </a:pP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Business is about </a:t>
            </a:r>
            <a:r>
              <a:rPr lang="en-US" sz="22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relationships </a:t>
            </a: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with</a:t>
            </a:r>
            <a:r>
              <a:rPr lang="en-US" sz="22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people. </a:t>
            </a:r>
            <a:endParaRPr lang="en-US" sz="1200" dirty="0">
              <a:solidFill>
                <a:schemeClr val="accent3">
                  <a:lumMod val="75000"/>
                </a:schemeClr>
              </a:solidFill>
            </a:endParaRPr>
          </a:p>
          <a:p>
            <a:pPr lvl="0">
              <a:lnSpc>
                <a:spcPct val="115000"/>
              </a:lnSpc>
              <a:spcBef>
                <a:spcPts val="1200"/>
              </a:spcBef>
            </a:pPr>
            <a:r>
              <a:rPr lang="en-US" sz="1200" dirty="0">
                <a:solidFill>
                  <a:schemeClr val="dk1"/>
                </a:solidFill>
              </a:rPr>
              <a:t>Your business and personal networks provide support, knowledge, ideas and income. </a:t>
            </a:r>
          </a:p>
          <a:p>
            <a:pPr lvl="0">
              <a:lnSpc>
                <a:spcPct val="115000"/>
              </a:lnSpc>
              <a:spcBef>
                <a:spcPts val="1200"/>
              </a:spcBef>
            </a:pPr>
            <a:r>
              <a:rPr lang="en-US" sz="1200" dirty="0">
                <a:solidFill>
                  <a:schemeClr val="dk1"/>
                </a:solidFill>
              </a:rPr>
              <a:t>This network becomes your mentors, clients, partners and collaborators. </a:t>
            </a:r>
          </a:p>
        </p:txBody>
      </p:sp>
      <p:sp>
        <p:nvSpPr>
          <p:cNvPr id="13" name="Chevron 12"/>
          <p:cNvSpPr/>
          <p:nvPr/>
        </p:nvSpPr>
        <p:spPr>
          <a:xfrm>
            <a:off x="7699269" y="1200152"/>
            <a:ext cx="1050094" cy="3352800"/>
          </a:xfrm>
          <a:prstGeom prst="chevron">
            <a:avLst>
              <a:gd name="adj" fmla="val 9281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F8185CC9-48BB-084C-BCAA-73DCB27C4836}"/>
              </a:ext>
            </a:extLst>
          </p:cNvPr>
          <p:cNvSpPr/>
          <p:nvPr/>
        </p:nvSpPr>
        <p:spPr>
          <a:xfrm>
            <a:off x="2083570" y="4324350"/>
            <a:ext cx="1193030" cy="207364"/>
          </a:xfrm>
          <a:prstGeom prst="rect">
            <a:avLst/>
          </a:prstGeom>
        </p:spPr>
        <p:txBody>
          <a:bodyPr wrap="square">
            <a:spAutoFit/>
          </a:bodyPr>
          <a:lstStyle/>
          <a:p>
            <a:pPr lvl="0">
              <a:lnSpc>
                <a:spcPct val="115000"/>
              </a:lnSpc>
              <a:buClr>
                <a:schemeClr val="dk1"/>
              </a:buClr>
              <a:buSzPts val="1100"/>
            </a:pPr>
            <a:r>
              <a:rPr lang="en-US" sz="700" dirty="0">
                <a:solidFill>
                  <a:schemeClr val="bg2"/>
                </a:solidFill>
              </a:rPr>
              <a:t>© Credit: </a:t>
            </a:r>
            <a:r>
              <a:rPr lang="en-US" sz="700" dirty="0" err="1">
                <a:solidFill>
                  <a:schemeClr val="bg2"/>
                </a:solidFill>
              </a:rPr>
              <a:t>Ilkka</a:t>
            </a:r>
            <a:r>
              <a:rPr lang="en-US" sz="700" dirty="0">
                <a:solidFill>
                  <a:schemeClr val="bg2"/>
                </a:solidFill>
              </a:rPr>
              <a:t> </a:t>
            </a:r>
            <a:r>
              <a:rPr lang="en-US" sz="700" dirty="0" err="1">
                <a:solidFill>
                  <a:schemeClr val="bg2"/>
                </a:solidFill>
              </a:rPr>
              <a:t>Koivula</a:t>
            </a:r>
            <a:endParaRPr lang="en-US" sz="700" dirty="0">
              <a:solidFill>
                <a:schemeClr val="bg2"/>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pic>
        <p:nvPicPr>
          <p:cNvPr id="18" name="Picture Placeholder 17" descr="A picture containing accessory, table, sitting, cake&#10;&#10;Description automatically generated">
            <a:extLst>
              <a:ext uri="{FF2B5EF4-FFF2-40B4-BE49-F238E27FC236}">
                <a16:creationId xmlns:a16="http://schemas.microsoft.com/office/drawing/2014/main" id="{343CEF76-2971-7E4C-B38D-69DC0E43C192}"/>
              </a:ext>
            </a:extLst>
          </p:cNvPr>
          <p:cNvPicPr>
            <a:picLocks noGrp="1" noChangeAspect="1"/>
          </p:cNvPicPr>
          <p:nvPr>
            <p:ph type="pic" sz="quarter" idx="32"/>
          </p:nvPr>
        </p:nvPicPr>
        <p:blipFill>
          <a:blip r:embed="rId5" cstate="screen">
            <a:extLst>
              <a:ext uri="{28A0092B-C50C-407E-A947-70E740481C1C}">
                <a14:useLocalDpi xmlns:a14="http://schemas.microsoft.com/office/drawing/2010/main"/>
              </a:ext>
            </a:extLst>
          </a:blip>
          <a:srcRect/>
          <a:stretch>
            <a:fillRect/>
          </a:stretch>
        </p:blipFill>
        <p:spPr>
          <a:xfrm>
            <a:off x="937260" y="1196917"/>
            <a:ext cx="3161564" cy="3352800"/>
          </a:xfrm>
        </p:spPr>
      </p:pic>
    </p:spTree>
    <p:extLst>
      <p:ext uri="{BB962C8B-B14F-4D97-AF65-F5344CB8AC3E}">
        <p14:creationId xmlns:p14="http://schemas.microsoft.com/office/powerpoint/2010/main" val="3469721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ppt_x</p:attrName>
                                        </p:attrNameLst>
                                      </p:cBhvr>
                                      <p:tavLst>
                                        <p:tav tm="0">
                                          <p:val>
                                            <p:strVal val="#ppt_x-#ppt_w*1.125000"/>
                                          </p:val>
                                        </p:tav>
                                        <p:tav tm="100000">
                                          <p:val>
                                            <p:strVal val="#ppt_x"/>
                                          </p:val>
                                        </p:tav>
                                      </p:tavLst>
                                    </p:anim>
                                    <p:animEffect transition="in" filter="wipe(right)">
                                      <p:cBhvr>
                                        <p:cTn id="8" dur="500"/>
                                        <p:tgtEl>
                                          <p:spTgt spid="1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3" grpId="0" animBg="1"/>
    </p:bldLst>
  </p:timing>
</p:sld>
</file>

<file path=ppt/theme/theme1.xml><?xml version="1.0" encoding="utf-8"?>
<a:theme xmlns:a="http://schemas.openxmlformats.org/drawingml/2006/main" name="Custom Design">
  <a:themeElements>
    <a:clrScheme name="Theme 38">
      <a:dk1>
        <a:srgbClr val="262626"/>
      </a:dk1>
      <a:lt1>
        <a:srgbClr val="FFFFFF"/>
      </a:lt1>
      <a:dk2>
        <a:srgbClr val="262626"/>
      </a:dk2>
      <a:lt2>
        <a:srgbClr val="FFFFFF"/>
      </a:lt2>
      <a:accent1>
        <a:srgbClr val="377790"/>
      </a:accent1>
      <a:accent2>
        <a:srgbClr val="189A80"/>
      </a:accent2>
      <a:accent3>
        <a:srgbClr val="F09C2A"/>
      </a:accent3>
      <a:accent4>
        <a:srgbClr val="D24132"/>
      </a:accent4>
      <a:accent5>
        <a:srgbClr val="564266"/>
      </a:accent5>
      <a:accent6>
        <a:srgbClr val="686868"/>
      </a:accent6>
      <a:hlink>
        <a:srgbClr val="FFFFFF"/>
      </a:hlink>
      <a:folHlink>
        <a:srgbClr val="595959"/>
      </a:folHlink>
    </a:clrScheme>
    <a:fontScheme name="Roboto Roboto Roboto">
      <a:majorFont>
        <a:latin typeface="Roboto"/>
        <a:ea typeface=""/>
        <a:cs typeface="Roboto"/>
      </a:majorFont>
      <a:minorFont>
        <a:latin typeface="Roboto"/>
        <a:ea typeface=""/>
        <a:cs typeface="Robot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58950</TotalTime>
  <Words>3564</Words>
  <Application>Microsoft Macintosh PowerPoint</Application>
  <PresentationFormat>On-screen Show (16:9)</PresentationFormat>
  <Paragraphs>307</Paragraphs>
  <Slides>22</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Arial</vt:lpstr>
      <vt:lpstr>Book Antiqua</vt:lpstr>
      <vt:lpstr>Calibri</vt:lpstr>
      <vt:lpstr>Century Schoolbook</vt:lpstr>
      <vt:lpstr>Courier New</vt:lpstr>
      <vt:lpstr>Futura</vt:lpstr>
      <vt:lpstr>Futura Medium</vt:lpstr>
      <vt:lpstr>Roboto</vt:lpstr>
      <vt:lpstr>Roboto Condensed</vt:lpstr>
      <vt:lpstr>Roboto Medium</vt:lpstr>
      <vt:lpstr>Roboto Thin</vt:lpstr>
      <vt:lpstr>Wingdings</vt:lpstr>
      <vt:lpstr>Custom Design</vt:lpstr>
      <vt:lpstr>PowerPoint Presentation</vt:lpstr>
      <vt:lpstr>PowerPoint Presentation</vt:lpstr>
      <vt:lpstr>BUSINESS PLAN</vt:lpstr>
      <vt:lpstr>BUSINESS PLAN</vt:lpstr>
      <vt:lpstr>BUSINESS PLAN</vt:lpstr>
      <vt:lpstr>MONEY MANAGEMENT</vt:lpstr>
      <vt:lpstr>MONEY MANAGEMENT</vt:lpstr>
      <vt:lpstr>MONEY MANAGEMENT</vt:lpstr>
      <vt:lpstr>NETWORKING</vt:lpstr>
      <vt:lpstr>NETWORKING</vt:lpstr>
      <vt:lpstr>NETWORKING</vt:lpstr>
      <vt:lpstr>RESOURCES MAPPING</vt:lpstr>
      <vt:lpstr>RESOURCES MAPPING</vt:lpstr>
      <vt:lpstr>RESOURCES MAPPING</vt:lpstr>
      <vt:lpstr>MARKETING</vt:lpstr>
      <vt:lpstr>MARKETING</vt:lpstr>
      <vt:lpstr>MARKETING</vt:lpstr>
      <vt:lpstr>INUIT ENTREPRENEURS &amp; COVID19</vt:lpstr>
      <vt:lpstr>INUIT ENTREPRENEURS &amp; COVID19</vt:lpstr>
      <vt:lpstr>INUIT ENTREPRENEURS &amp; COVID19</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dfdfdfdfd</dc:title>
  <dc:creator>High Tech</dc:creator>
  <cp:lastModifiedBy>Patrick Bazinet</cp:lastModifiedBy>
  <cp:revision>10012</cp:revision>
  <dcterms:created xsi:type="dcterms:W3CDTF">2014-09-03T19:30:44Z</dcterms:created>
  <dcterms:modified xsi:type="dcterms:W3CDTF">2020-11-27T19:11:25Z</dcterms:modified>
</cp:coreProperties>
</file>